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313" r:id="rId2"/>
    <p:sldId id="314" r:id="rId3"/>
    <p:sldId id="315" r:id="rId4"/>
    <p:sldId id="321" r:id="rId5"/>
    <p:sldId id="318" r:id="rId6"/>
    <p:sldId id="322" r:id="rId7"/>
    <p:sldId id="319" r:id="rId8"/>
    <p:sldId id="320" r:id="rId9"/>
    <p:sldId id="363" r:id="rId10"/>
    <p:sldId id="366" r:id="rId11"/>
    <p:sldId id="367" r:id="rId12"/>
    <p:sldId id="368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28" userDrawn="1">
          <p15:clr>
            <a:srgbClr val="A4A3A4"/>
          </p15:clr>
        </p15:guide>
        <p15:guide id="2" pos="224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drew Efimovsky" initials="AE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BAA"/>
    <a:srgbClr val="00B050"/>
    <a:srgbClr val="D7181E"/>
    <a:srgbClr val="FFCCCC"/>
    <a:srgbClr val="FFFF99"/>
    <a:srgbClr val="B3CEE5"/>
    <a:srgbClr val="CCFF99"/>
    <a:srgbClr val="FFCC99"/>
    <a:srgbClr val="F3A671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62" autoAdjust="0"/>
    <p:restoredTop sz="96830" autoAdjust="0"/>
  </p:normalViewPr>
  <p:slideViewPr>
    <p:cSldViewPr snapToGrid="0" showGuides="1">
      <p:cViewPr varScale="1">
        <p:scale>
          <a:sx n="41" d="100"/>
          <a:sy n="41" d="100"/>
        </p:scale>
        <p:origin x="1284" y="42"/>
      </p:cViewPr>
      <p:guideLst>
        <p:guide orient="horz" pos="2228"/>
        <p:guide pos="2245"/>
      </p:guideLst>
    </p:cSldViewPr>
  </p:slideViewPr>
  <p:outlineViewPr>
    <p:cViewPr>
      <p:scale>
        <a:sx n="33" d="100"/>
        <a:sy n="33" d="100"/>
      </p:scale>
      <p:origin x="0" y="-1107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37596"/>
    </p:cViewPr>
  </p:sorterViewPr>
  <p:notesViewPr>
    <p:cSldViewPr snapToGrid="0" showGuides="1">
      <p:cViewPr varScale="1">
        <p:scale>
          <a:sx n="97" d="100"/>
          <a:sy n="97" d="100"/>
        </p:scale>
        <p:origin x="648" y="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F58752-EDA5-40AB-A891-727AA1C2B917}" type="datetimeFigureOut">
              <a:rPr lang="ru-RU" smtClean="0"/>
              <a:t>03.10.2019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344027-2C1F-4C73-9A78-FE4A005618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16646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38785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3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437795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03.10.2019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4213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03.10.2019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49731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03.10.2019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776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03.10.2019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51062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03.10.2019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7971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03.10.2019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14595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03.10.2019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65928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03.10.2019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9166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03.10.2019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61199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03.10.2019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28287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03.10.2019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2030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3A3E3B-5340-48C2-BBF1-E251CA96180E}" type="datetimeFigureOut">
              <a:rPr lang="ru-RU" smtClean="0"/>
              <a:t>03.10.2019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1664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10" Type="http://schemas.openxmlformats.org/officeDocument/2006/relationships/image" Target="../media/image35.png"/><Relationship Id="rId4" Type="http://schemas.openxmlformats.org/officeDocument/2006/relationships/image" Target="../media/image30.png"/><Relationship Id="rId9" Type="http://schemas.openxmlformats.org/officeDocument/2006/relationships/image" Target="../media/image3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e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microsoft.com/office/2007/relationships/hdphoto" Target="../media/hdphoto4.wdp"/><Relationship Id="rId3" Type="http://schemas.openxmlformats.org/officeDocument/2006/relationships/image" Target="../media/image2.png"/><Relationship Id="rId7" Type="http://schemas.microsoft.com/office/2007/relationships/hdphoto" Target="../media/hdphoto1.wdp"/><Relationship Id="rId12" Type="http://schemas.openxmlformats.org/officeDocument/2006/relationships/image" Target="../media/image1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microsoft.com/office/2007/relationships/hdphoto" Target="../media/hdphoto3.wdp"/><Relationship Id="rId5" Type="http://schemas.openxmlformats.org/officeDocument/2006/relationships/image" Target="../media/image9.jpeg"/><Relationship Id="rId15" Type="http://schemas.microsoft.com/office/2007/relationships/hdphoto" Target="../media/hdphoto5.wdp"/><Relationship Id="rId10" Type="http://schemas.openxmlformats.org/officeDocument/2006/relationships/image" Target="../media/image12.png"/><Relationship Id="rId4" Type="http://schemas.openxmlformats.org/officeDocument/2006/relationships/image" Target="../media/image3.png"/><Relationship Id="rId9" Type="http://schemas.microsoft.com/office/2007/relationships/hdphoto" Target="../media/hdphoto2.wdp"/><Relationship Id="rId1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7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4631" y="4390845"/>
            <a:ext cx="1909322" cy="1750567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7152770" y="1"/>
            <a:ext cx="1999211" cy="6857999"/>
          </a:xfrm>
          <a:prstGeom prst="rect">
            <a:avLst/>
          </a:prstGeom>
          <a:solidFill>
            <a:srgbClr val="005BAA"/>
          </a:solidFill>
          <a:ln>
            <a:noFill/>
          </a:ln>
          <a:effectLst>
            <a:glow rad="25400">
              <a:schemeClr val="tx1">
                <a:lumMod val="50000"/>
                <a:lumOff val="50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3994" y="367314"/>
            <a:ext cx="1816760" cy="149837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7" name="Овал 16"/>
          <p:cNvSpPr/>
          <p:nvPr/>
        </p:nvSpPr>
        <p:spPr>
          <a:xfrm>
            <a:off x="6392035" y="4093320"/>
            <a:ext cx="2664000" cy="2664000"/>
          </a:xfrm>
          <a:prstGeom prst="ellipse">
            <a:avLst/>
          </a:prstGeom>
          <a:solidFill>
            <a:schemeClr val="bg1"/>
          </a:solidFill>
          <a:ln w="76200">
            <a:noFill/>
          </a:ln>
          <a:effectLst>
            <a:glow rad="25400">
              <a:schemeClr val="tx1">
                <a:lumMod val="50000"/>
                <a:lumOff val="50000"/>
                <a:alpha val="39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6572035" y="4273320"/>
            <a:ext cx="2304000" cy="2304000"/>
          </a:xfrm>
          <a:prstGeom prst="ellipse">
            <a:avLst/>
          </a:prstGeom>
          <a:solidFill>
            <a:srgbClr val="005BAA"/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7219" y="4575291"/>
            <a:ext cx="873630" cy="1555366"/>
          </a:xfrm>
          <a:prstGeom prst="rect">
            <a:avLst/>
          </a:prstGeom>
          <a:ln>
            <a:noFill/>
          </a:ln>
          <a:effectLst>
            <a:glow rad="25400">
              <a:schemeClr val="tx1">
                <a:lumMod val="50000"/>
                <a:lumOff val="50000"/>
                <a:alpha val="40000"/>
              </a:schemeClr>
            </a:glow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0" y="0"/>
            <a:ext cx="7152768" cy="6857999"/>
          </a:xfrm>
        </p:spPr>
        <p:txBody>
          <a:bodyPr anchor="ctr">
            <a:normAutofit/>
          </a:bodyPr>
          <a:lstStyle/>
          <a:p>
            <a:r>
              <a:rPr lang="ru-RU" sz="4800" b="1" dirty="0">
                <a:solidFill>
                  <a:srgbClr val="005B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Microsoft YaHei UI" panose="020B0503020204020204" pitchFamily="34" charset="-122"/>
                <a:cs typeface="Segoe UI Semibold" panose="020B0702040204020203" pitchFamily="34" charset="0"/>
              </a:rPr>
              <a:t>ПРАВИЛА </a:t>
            </a:r>
            <a:br>
              <a:rPr lang="en-US" sz="4800" b="1" dirty="0">
                <a:solidFill>
                  <a:srgbClr val="005B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Microsoft YaHei UI" panose="020B0503020204020204" pitchFamily="34" charset="-122"/>
                <a:cs typeface="Segoe UI Semibold" panose="020B0702040204020203" pitchFamily="34" charset="0"/>
              </a:rPr>
            </a:br>
            <a:r>
              <a:rPr lang="ru-RU" sz="4800" b="1" dirty="0">
                <a:solidFill>
                  <a:srgbClr val="005B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Microsoft YaHei UI" panose="020B0503020204020204" pitchFamily="34" charset="-122"/>
                <a:cs typeface="Segoe UI Semibold" panose="020B0702040204020203" pitchFamily="34" charset="0"/>
              </a:rPr>
              <a:t>ДОРОЖНОГО ДВИЖЕНИЯ ДЛЯ ПЕШЕХОДОВ</a:t>
            </a:r>
            <a:endParaRPr lang="ru-RU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8744" y="4575291"/>
            <a:ext cx="873630" cy="1555366"/>
          </a:xfrm>
          <a:prstGeom prst="rect">
            <a:avLst/>
          </a:prstGeom>
          <a:ln>
            <a:noFill/>
          </a:ln>
          <a:effectLst>
            <a:glow rad="25400">
              <a:schemeClr val="tx1">
                <a:lumMod val="50000"/>
                <a:lumOff val="50000"/>
                <a:alpha val="40000"/>
              </a:schemeClr>
            </a:glow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85742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Группа 36"/>
          <p:cNvGrpSpPr/>
          <p:nvPr/>
        </p:nvGrpSpPr>
        <p:grpSpPr>
          <a:xfrm>
            <a:off x="1" y="1"/>
            <a:ext cx="9146034" cy="6857999"/>
            <a:chOff x="1" y="1"/>
            <a:chExt cx="9146034" cy="6857999"/>
          </a:xfrm>
        </p:grpSpPr>
        <p:sp>
          <p:nvSpPr>
            <p:cNvPr id="38" name="Прямоугольник 37"/>
            <p:cNvSpPr/>
            <p:nvPr/>
          </p:nvSpPr>
          <p:spPr>
            <a:xfrm>
              <a:off x="1" y="5495026"/>
              <a:ext cx="9144000" cy="1362974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" name="Прямоугольник 38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8" name="Группа 7"/>
          <p:cNvGrpSpPr/>
          <p:nvPr/>
        </p:nvGrpSpPr>
        <p:grpSpPr>
          <a:xfrm>
            <a:off x="298675" y="767914"/>
            <a:ext cx="3611126" cy="2697620"/>
            <a:chOff x="99734" y="1490210"/>
            <a:chExt cx="3271401" cy="2443835"/>
          </a:xfrm>
        </p:grpSpPr>
        <p:sp>
          <p:nvSpPr>
            <p:cNvPr id="9" name="Скругленный прямоугольник 8"/>
            <p:cNvSpPr/>
            <p:nvPr/>
          </p:nvSpPr>
          <p:spPr>
            <a:xfrm>
              <a:off x="99734" y="1490210"/>
              <a:ext cx="3271401" cy="2443835"/>
            </a:xfrm>
            <a:prstGeom prst="roundRect">
              <a:avLst/>
            </a:prstGeom>
            <a:ln>
              <a:solidFill>
                <a:srgbClr val="FFFF00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0" name="Picture 20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9437" y="2307447"/>
              <a:ext cx="2187568" cy="12309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Picture 2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43054" y="2307447"/>
              <a:ext cx="828419" cy="12309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Text Box 24"/>
            <p:cNvSpPr txBox="1">
              <a:spLocks noChangeArrowheads="1"/>
            </p:cNvSpPr>
            <p:nvPr/>
          </p:nvSpPr>
          <p:spPr bwMode="auto">
            <a:xfrm>
              <a:off x="146315" y="1628736"/>
              <a:ext cx="3171032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ru-RU" altLang="ru-RU" sz="1800" b="0" dirty="0">
                  <a:solidFill>
                    <a:schemeClr val="bg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Сигнальные жилеты </a:t>
              </a:r>
              <a:endParaRPr lang="en-US" altLang="ru-RU" sz="1800" b="0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endParaRPr>
            </a:p>
            <a:p>
              <a:pPr algn="ctr" eaLnBrk="1" hangingPunct="1"/>
              <a:r>
                <a:rPr lang="ru-RU" altLang="ru-RU" sz="1800" b="0" dirty="0">
                  <a:solidFill>
                    <a:schemeClr val="bg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и </a:t>
              </a:r>
              <a:r>
                <a:rPr lang="en-US" altLang="ru-RU" sz="1800" b="0" dirty="0">
                  <a:solidFill>
                    <a:schemeClr val="bg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 </a:t>
              </a:r>
              <a:r>
                <a:rPr lang="ru-RU" altLang="ru-RU" sz="1800" b="0" dirty="0">
                  <a:solidFill>
                    <a:schemeClr val="bg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ременные системы</a:t>
              </a:r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4446505" y="768019"/>
            <a:ext cx="2335909" cy="2697620"/>
            <a:chOff x="3500876" y="1490210"/>
            <a:chExt cx="2116153" cy="2443835"/>
          </a:xfrm>
        </p:grpSpPr>
        <p:sp>
          <p:nvSpPr>
            <p:cNvPr id="14" name="Скругленный прямоугольник 13"/>
            <p:cNvSpPr/>
            <p:nvPr/>
          </p:nvSpPr>
          <p:spPr>
            <a:xfrm>
              <a:off x="3500876" y="1490210"/>
              <a:ext cx="2116153" cy="2443835"/>
            </a:xfrm>
            <a:prstGeom prst="roundRect">
              <a:avLst/>
            </a:prstGeom>
            <a:ln>
              <a:solidFill>
                <a:srgbClr val="FFFF00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Picture 19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24" r="15012"/>
            <a:stretch/>
          </p:blipFill>
          <p:spPr bwMode="auto">
            <a:xfrm>
              <a:off x="3557709" y="2260803"/>
              <a:ext cx="1337022" cy="13065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" name="Text Box 26"/>
            <p:cNvSpPr txBox="1">
              <a:spLocks noChangeArrowheads="1"/>
            </p:cNvSpPr>
            <p:nvPr/>
          </p:nvSpPr>
          <p:spPr bwMode="auto">
            <a:xfrm>
              <a:off x="3579202" y="1628911"/>
              <a:ext cx="1968673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ru-RU" altLang="ru-RU" sz="1800" dirty="0">
                  <a:solidFill>
                    <a:schemeClr val="bg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Браслеты</a:t>
              </a:r>
            </a:p>
            <a:p>
              <a:pPr algn="ctr" eaLnBrk="1" hangingPunct="1"/>
              <a:endParaRPr lang="ru-RU" altLang="ru-RU" sz="1800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endParaRPr>
            </a:p>
          </p:txBody>
        </p:sp>
        <p:pic>
          <p:nvPicPr>
            <p:cNvPr id="17" name="Picture 22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990" r="15862"/>
            <a:stretch/>
          </p:blipFill>
          <p:spPr bwMode="auto">
            <a:xfrm>
              <a:off x="4917783" y="2260803"/>
              <a:ext cx="630092" cy="13065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8" name="Группа 17"/>
          <p:cNvGrpSpPr/>
          <p:nvPr/>
        </p:nvGrpSpPr>
        <p:grpSpPr>
          <a:xfrm>
            <a:off x="7319118" y="767914"/>
            <a:ext cx="1501314" cy="2697620"/>
            <a:chOff x="5658495" y="1490210"/>
            <a:chExt cx="1360074" cy="2443835"/>
          </a:xfrm>
        </p:grpSpPr>
        <p:sp>
          <p:nvSpPr>
            <p:cNvPr id="19" name="Скругленный прямоугольник 18"/>
            <p:cNvSpPr/>
            <p:nvPr/>
          </p:nvSpPr>
          <p:spPr>
            <a:xfrm>
              <a:off x="5658495" y="1490210"/>
              <a:ext cx="1360074" cy="2443835"/>
            </a:xfrm>
            <a:prstGeom prst="roundRect">
              <a:avLst/>
            </a:prstGeom>
            <a:ln>
              <a:solidFill>
                <a:srgbClr val="FFFF00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0" name="Picture 23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774" r="14781"/>
            <a:stretch/>
          </p:blipFill>
          <p:spPr bwMode="auto">
            <a:xfrm>
              <a:off x="5743166" y="2117677"/>
              <a:ext cx="1179501" cy="1449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" name="Text Box 27"/>
            <p:cNvSpPr txBox="1">
              <a:spLocks noChangeAspect="1" noChangeArrowheads="1"/>
            </p:cNvSpPr>
            <p:nvPr/>
          </p:nvSpPr>
          <p:spPr bwMode="auto">
            <a:xfrm>
              <a:off x="5679987" y="1631251"/>
              <a:ext cx="133858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ru-RU" altLang="ru-RU" sz="1800" b="0" dirty="0">
                  <a:solidFill>
                    <a:schemeClr val="bg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Значки</a:t>
              </a:r>
            </a:p>
          </p:txBody>
        </p:sp>
      </p:grpSp>
      <p:grpSp>
        <p:nvGrpSpPr>
          <p:cNvPr id="22" name="Группа 21"/>
          <p:cNvGrpSpPr/>
          <p:nvPr/>
        </p:nvGrpSpPr>
        <p:grpSpPr>
          <a:xfrm>
            <a:off x="298675" y="3783819"/>
            <a:ext cx="1501314" cy="2697620"/>
            <a:chOff x="2575113" y="4072571"/>
            <a:chExt cx="1360074" cy="2443835"/>
          </a:xfrm>
        </p:grpSpPr>
        <p:sp>
          <p:nvSpPr>
            <p:cNvPr id="23" name="Скругленный прямоугольник 22"/>
            <p:cNvSpPr/>
            <p:nvPr/>
          </p:nvSpPr>
          <p:spPr>
            <a:xfrm>
              <a:off x="2575113" y="4072571"/>
              <a:ext cx="1360074" cy="2443835"/>
            </a:xfrm>
            <a:prstGeom prst="roundRect">
              <a:avLst/>
            </a:prstGeom>
            <a:ln>
              <a:solidFill>
                <a:srgbClr val="FFFF00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Text Box 31"/>
            <p:cNvSpPr txBox="1">
              <a:spLocks noChangeArrowheads="1"/>
            </p:cNvSpPr>
            <p:nvPr/>
          </p:nvSpPr>
          <p:spPr bwMode="auto">
            <a:xfrm>
              <a:off x="2625491" y="4260985"/>
              <a:ext cx="1254661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ru-RU" altLang="ru-RU" sz="1800" dirty="0">
                  <a:solidFill>
                    <a:schemeClr val="bg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Наклейки </a:t>
              </a:r>
            </a:p>
          </p:txBody>
        </p:sp>
        <p:pic>
          <p:nvPicPr>
            <p:cNvPr id="25" name="Picture 48" descr="стикеры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25490" y="4784098"/>
              <a:ext cx="1254661" cy="1411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0" name="Группа 29"/>
          <p:cNvGrpSpPr/>
          <p:nvPr/>
        </p:nvGrpSpPr>
        <p:grpSpPr>
          <a:xfrm>
            <a:off x="5209306" y="3783819"/>
            <a:ext cx="3611126" cy="2697620"/>
            <a:chOff x="6199576" y="4122284"/>
            <a:chExt cx="3271401" cy="2443835"/>
          </a:xfrm>
        </p:grpSpPr>
        <p:sp>
          <p:nvSpPr>
            <p:cNvPr id="31" name="Скругленный прямоугольник 30"/>
            <p:cNvSpPr/>
            <p:nvPr/>
          </p:nvSpPr>
          <p:spPr>
            <a:xfrm>
              <a:off x="6199576" y="4122284"/>
              <a:ext cx="3271401" cy="2443835"/>
            </a:xfrm>
            <a:prstGeom prst="roundRect">
              <a:avLst/>
            </a:prstGeom>
            <a:ln>
              <a:solidFill>
                <a:srgbClr val="FFFF00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Text Box 37"/>
            <p:cNvSpPr txBox="1">
              <a:spLocks noChangeArrowheads="1"/>
            </p:cNvSpPr>
            <p:nvPr/>
          </p:nvSpPr>
          <p:spPr bwMode="auto">
            <a:xfrm>
              <a:off x="6205984" y="4260985"/>
              <a:ext cx="3258584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ru-RU" altLang="ru-RU" sz="1600" dirty="0">
                  <a:solidFill>
                    <a:schemeClr val="bg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Накладки на спицы для </a:t>
              </a:r>
              <a:br>
                <a:rPr lang="ru-RU" altLang="ru-RU" sz="1600" dirty="0">
                  <a:solidFill>
                    <a:schemeClr val="bg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</a:br>
              <a:r>
                <a:rPr lang="ru-RU" altLang="ru-RU" sz="1600" dirty="0">
                  <a:solidFill>
                    <a:schemeClr val="bg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велосипедов и детских колясок</a:t>
              </a:r>
            </a:p>
          </p:txBody>
        </p:sp>
        <p:pic>
          <p:nvPicPr>
            <p:cNvPr id="33" name="Picture 40" descr="&amp;scy;&amp;vcy;&amp;iecy;&amp;tcy;&amp;ocy;&amp;vcy;&amp;ocy;&amp;zcy;&amp;vcy;&amp;rcy;&amp;acy;&amp;shchcy;&amp;acy;&amp;yucy;&amp;shchcy;&amp;icy;&amp;iecy; &amp;ncy;&amp;acy;&amp;kcy;&amp;lcy;&amp;acy;&amp;dcy;&amp;kcy;&amp;icy; &amp;ncy;&amp;acy; &amp;scy;&amp;pcy;&amp;icy;&amp;tscy;&amp;ycy;"/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743" t="2510" r="16352" b="2634"/>
            <a:stretch/>
          </p:blipFill>
          <p:spPr bwMode="auto">
            <a:xfrm>
              <a:off x="7031337" y="4838076"/>
              <a:ext cx="1692411" cy="17164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4" name="Прямоугольник 33"/>
          <p:cNvSpPr/>
          <p:nvPr/>
        </p:nvSpPr>
        <p:spPr>
          <a:xfrm>
            <a:off x="164643" y="193473"/>
            <a:ext cx="816921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СЪЕМНЫЕ  СВЕТОВОЗВРАЩАЮЩИЕ  ЭЛЕМЕНТЫ</a:t>
            </a:r>
          </a:p>
        </p:txBody>
      </p:sp>
      <p:grpSp>
        <p:nvGrpSpPr>
          <p:cNvPr id="4" name="Группа 3"/>
          <p:cNvGrpSpPr/>
          <p:nvPr/>
        </p:nvGrpSpPr>
        <p:grpSpPr>
          <a:xfrm>
            <a:off x="2338433" y="3783819"/>
            <a:ext cx="2335909" cy="2697620"/>
            <a:chOff x="2315190" y="3783819"/>
            <a:chExt cx="2335909" cy="2697620"/>
          </a:xfrm>
        </p:grpSpPr>
        <p:sp>
          <p:nvSpPr>
            <p:cNvPr id="27" name="Скругленный прямоугольник 26"/>
            <p:cNvSpPr/>
            <p:nvPr/>
          </p:nvSpPr>
          <p:spPr>
            <a:xfrm>
              <a:off x="2315190" y="3783819"/>
              <a:ext cx="2335909" cy="2697620"/>
            </a:xfrm>
            <a:prstGeom prst="roundRect">
              <a:avLst/>
            </a:prstGeom>
            <a:ln>
              <a:solidFill>
                <a:srgbClr val="FFFF00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Text Box 26"/>
            <p:cNvSpPr txBox="1">
              <a:spLocks noChangeArrowheads="1"/>
            </p:cNvSpPr>
            <p:nvPr/>
          </p:nvSpPr>
          <p:spPr bwMode="auto">
            <a:xfrm>
              <a:off x="2401650" y="3936924"/>
              <a:ext cx="2173114" cy="4076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ru-RU" altLang="ru-RU" sz="1800" dirty="0">
                  <a:solidFill>
                    <a:schemeClr val="bg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Брелоки</a:t>
              </a:r>
            </a:p>
          </p:txBody>
        </p:sp>
        <p:pic>
          <p:nvPicPr>
            <p:cNvPr id="29" name="Picture 51" descr="IMG_9880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18690" y="4344610"/>
              <a:ext cx="1454456" cy="18680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5" name="Прямоугольник 34"/>
            <p:cNvSpPr/>
            <p:nvPr/>
          </p:nvSpPr>
          <p:spPr>
            <a:xfrm>
              <a:off x="2617963" y="5807053"/>
              <a:ext cx="217967" cy="45720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Прямоугольник 35"/>
            <p:cNvSpPr/>
            <p:nvPr/>
          </p:nvSpPr>
          <p:spPr>
            <a:xfrm>
              <a:off x="3958709" y="5884196"/>
              <a:ext cx="217967" cy="45720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2021752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1" y="1"/>
            <a:ext cx="9146034" cy="6857999"/>
            <a:chOff x="1" y="1"/>
            <a:chExt cx="9146034" cy="685799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1" y="5495026"/>
              <a:ext cx="9144000" cy="1362974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4" name="Прямоугольник 33"/>
          <p:cNvSpPr/>
          <p:nvPr/>
        </p:nvSpPr>
        <p:spPr>
          <a:xfrm>
            <a:off x="137748" y="125443"/>
            <a:ext cx="816921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НЕСЪЕМНЫЕ  СВЕТОВОЗВРАЩАЮЩИЕ  ЭЛЕМЕНТЫ</a:t>
            </a:r>
          </a:p>
        </p:txBody>
      </p:sp>
      <p:pic>
        <p:nvPicPr>
          <p:cNvPr id="42" name="Picture 6" descr="IMG_661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8029" y="4901719"/>
            <a:ext cx="2828925" cy="154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Группа 1"/>
          <p:cNvGrpSpPr/>
          <p:nvPr/>
        </p:nvGrpSpPr>
        <p:grpSpPr>
          <a:xfrm>
            <a:off x="450642" y="4526668"/>
            <a:ext cx="3798608" cy="2135498"/>
            <a:chOff x="63646" y="4374735"/>
            <a:chExt cx="3798608" cy="2135498"/>
          </a:xfrm>
        </p:grpSpPr>
        <p:pic>
          <p:nvPicPr>
            <p:cNvPr id="43" name="Picture 10" descr="F:\СВМ\ленты и фурнитура\IMG_6609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646" y="4374735"/>
              <a:ext cx="2362200" cy="1743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4" name="Picture 11" descr="F:\СВМ\ленты и фурнитура\IMG_6603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58791" y="4644920"/>
              <a:ext cx="1657350" cy="16414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5" name="Picture 12" descr="F:\СВМ\ленты и фурнитура\IMG_6601.pn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35054" y="4721120"/>
              <a:ext cx="1727200" cy="1789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46" name="Picture 14" descr="IMG_656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0326" y="660781"/>
            <a:ext cx="2770171" cy="1939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" name="Picture 8" descr="F:\СВМ\шеврон охрана.gif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98419">
                        <a14:backgroundMark x1="3162" y1="87458" x2="24901" y2="96949"/>
                        <a14:backgroundMark x1="80237" y1="96271" x2="95652" y2="84407"/>
                        <a14:backgroundMark x1="3162" y1="79322" x2="4743" y2="97627"/>
                        <a14:backgroundMark x1="5929" y1="6780" x2="23320" y2="1695"/>
                        <a14:backgroundMark x1="83004" y1="3390" x2="96838" y2="91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5358" y="2636322"/>
            <a:ext cx="960854" cy="11220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" name="Picture 10" descr="&amp;ncy;&amp;acy;&amp;shcy;&amp;icy;&amp;vcy;&amp;kcy;&amp;acy; &amp;scy;&amp;vcy;&amp;iecy;&amp;tcy;&amp;ocy;&amp;vcy;&amp;ocy;&amp;zcy;&amp;vcy;&amp;rcy;&amp;acy;&amp;shchcy;&amp;acy;&amp;yucy;&amp;shchcy;&amp;acy;&amp;yacy; &amp;ncy;&amp;acy;&amp;scy;&amp;pcy;&amp;icy;&amp;ncy;&amp;ncy;&amp;acy;&amp;yacy; &quot; &amp;ocy;&amp;khcy;&amp;rcy;&amp;acy;&amp;ncy;&amp;acy; &quot;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8045" y="3990772"/>
            <a:ext cx="2313535" cy="642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Picture 17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6861" y="2636322"/>
            <a:ext cx="758028" cy="1208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" name="TextBox 7"/>
          <p:cNvSpPr txBox="1">
            <a:spLocks noChangeArrowheads="1"/>
          </p:cNvSpPr>
          <p:nvPr/>
        </p:nvSpPr>
        <p:spPr bwMode="auto">
          <a:xfrm>
            <a:off x="160274" y="564708"/>
            <a:ext cx="6030066" cy="332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indent="-342900" eaLnBrk="1" hangingPunct="1">
              <a:buFont typeface="Wingdings" panose="05000000000000000000" pitchFamily="2" charset="2"/>
              <a:buChar char="ü"/>
            </a:pPr>
            <a:r>
              <a:rPr lang="ru-RU" altLang="ru-RU" sz="2200" b="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altLang="ru-RU" sz="2400" b="0" dirty="0">
                <a:latin typeface="Segoe UI" panose="020B0502040204020203" pitchFamily="34" charset="0"/>
                <a:cs typeface="Segoe UI" panose="020B0502040204020203" pitchFamily="34" charset="0"/>
              </a:rPr>
              <a:t>ленты </a:t>
            </a:r>
            <a:r>
              <a:rPr lang="ru-RU" altLang="ru-RU" sz="2400" b="0" dirty="0" err="1">
                <a:latin typeface="Segoe UI" panose="020B0502040204020203" pitchFamily="34" charset="0"/>
                <a:cs typeface="Segoe UI" panose="020B0502040204020203" pitchFamily="34" charset="0"/>
              </a:rPr>
              <a:t>световозвращающие</a:t>
            </a:r>
            <a:endParaRPr lang="ru-RU" altLang="ru-RU" sz="2400" b="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342900" indent="-342900" eaLnBrk="1" hangingPunct="1">
              <a:buFont typeface="Wingdings" panose="05000000000000000000" pitchFamily="2" charset="2"/>
              <a:buChar char="ü"/>
            </a:pPr>
            <a:r>
              <a:rPr lang="ru-RU" altLang="ru-RU" sz="2400" b="0" dirty="0">
                <a:latin typeface="Segoe UI" panose="020B0502040204020203" pitchFamily="34" charset="0"/>
                <a:cs typeface="Segoe UI" panose="020B0502040204020203" pitchFamily="34" charset="0"/>
              </a:rPr>
              <a:t> ленты сигнальные комбинированные</a:t>
            </a:r>
          </a:p>
          <a:p>
            <a:pPr marL="342900" indent="-342900" eaLnBrk="1" hangingPunct="1">
              <a:buFont typeface="Wingdings" panose="05000000000000000000" pitchFamily="2" charset="2"/>
              <a:buChar char="ü"/>
            </a:pPr>
            <a:r>
              <a:rPr lang="ru-RU" altLang="ru-RU" sz="2400" b="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altLang="ru-RU" sz="2400" b="0" dirty="0" err="1">
                <a:latin typeface="Segoe UI" panose="020B0502040204020203" pitchFamily="34" charset="0"/>
                <a:cs typeface="Segoe UI" panose="020B0502040204020203" pitchFamily="34" charset="0"/>
              </a:rPr>
              <a:t>термотрансферные</a:t>
            </a:r>
            <a:r>
              <a:rPr lang="ru-RU" altLang="ru-RU" sz="2400" b="0" dirty="0">
                <a:latin typeface="Segoe UI" panose="020B0502040204020203" pitchFamily="34" charset="0"/>
                <a:cs typeface="Segoe UI" panose="020B0502040204020203" pitchFamily="34" charset="0"/>
              </a:rPr>
              <a:t> ленты и изображения</a:t>
            </a:r>
          </a:p>
          <a:p>
            <a:pPr marL="342900" indent="-342900" eaLnBrk="1" hangingPunct="1">
              <a:buFont typeface="Wingdings" panose="05000000000000000000" pitchFamily="2" charset="2"/>
              <a:buChar char="ü"/>
            </a:pPr>
            <a:r>
              <a:rPr lang="ru-RU" altLang="ru-RU" sz="2400" b="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altLang="ru-RU" sz="2400" b="0" dirty="0" err="1">
                <a:latin typeface="Segoe UI" panose="020B0502040204020203" pitchFamily="34" charset="0"/>
                <a:cs typeface="Segoe UI" panose="020B0502040204020203" pitchFamily="34" charset="0"/>
              </a:rPr>
              <a:t>световозвращающий</a:t>
            </a:r>
            <a:r>
              <a:rPr lang="ru-RU" altLang="ru-RU" sz="2400" b="0" dirty="0">
                <a:latin typeface="Segoe UI" panose="020B0502040204020203" pitchFamily="34" charset="0"/>
                <a:cs typeface="Segoe UI" panose="020B0502040204020203" pitchFamily="34" charset="0"/>
              </a:rPr>
              <a:t> трикотаж</a:t>
            </a:r>
          </a:p>
          <a:p>
            <a:pPr marL="342900" indent="-342900" eaLnBrk="1" hangingPunct="1">
              <a:buFont typeface="Wingdings" panose="05000000000000000000" pitchFamily="2" charset="2"/>
              <a:buChar char="ü"/>
            </a:pPr>
            <a:r>
              <a:rPr lang="ru-RU" altLang="ru-RU" sz="2400" b="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altLang="ru-RU" sz="2400" b="0" dirty="0" err="1">
                <a:latin typeface="Segoe UI" panose="020B0502040204020203" pitchFamily="34" charset="0"/>
                <a:cs typeface="Segoe UI" panose="020B0502040204020203" pitchFamily="34" charset="0"/>
              </a:rPr>
              <a:t>световозвращающая</a:t>
            </a:r>
            <a:r>
              <a:rPr lang="ru-RU" altLang="ru-RU" sz="2400" b="0" dirty="0">
                <a:latin typeface="Segoe UI" panose="020B0502040204020203" pitchFamily="34" charset="0"/>
                <a:cs typeface="Segoe UI" panose="020B0502040204020203" pitchFamily="34" charset="0"/>
              </a:rPr>
              <a:t> фурнитура</a:t>
            </a:r>
          </a:p>
          <a:p>
            <a:pPr marL="800100" lvl="1" indent="-342900" eaLnBrk="1" hangingPunct="1">
              <a:buFont typeface="Wingdings" panose="05000000000000000000" pitchFamily="2" charset="2"/>
              <a:buChar char="ü"/>
            </a:pPr>
            <a:r>
              <a:rPr lang="ru-RU" altLang="ru-RU" sz="2200" b="0" dirty="0">
                <a:latin typeface="Segoe UI" panose="020B0502040204020203" pitchFamily="34" charset="0"/>
                <a:cs typeface="Segoe UI" panose="020B0502040204020203" pitchFamily="34" charset="0"/>
              </a:rPr>
              <a:t>шевроны и нашивки</a:t>
            </a:r>
          </a:p>
          <a:p>
            <a:pPr marL="800100" lvl="1" indent="-342900" eaLnBrk="1" hangingPunct="1">
              <a:buFont typeface="Wingdings" panose="05000000000000000000" pitchFamily="2" charset="2"/>
              <a:buChar char="ü"/>
            </a:pPr>
            <a:r>
              <a:rPr lang="ru-RU" altLang="ru-RU" sz="2200" b="0" dirty="0">
                <a:latin typeface="Segoe UI" panose="020B0502040204020203" pitchFamily="34" charset="0"/>
                <a:cs typeface="Segoe UI" panose="020B0502040204020203" pitchFamily="34" charset="0"/>
              </a:rPr>
              <a:t>ранцевые ленты, шнуры, стропы, канты</a:t>
            </a:r>
          </a:p>
        </p:txBody>
      </p:sp>
    </p:spTree>
    <p:extLst>
      <p:ext uri="{BB962C8B-B14F-4D97-AF65-F5344CB8AC3E}">
        <p14:creationId xmlns:p14="http://schemas.microsoft.com/office/powerpoint/2010/main" val="2951207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0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00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0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5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800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5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50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76932"/>
            <a:ext cx="91440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СВЕТОВОЗВРАЩАТЕЛИ ДЛЯ ЛИЧНОГО ИСПОЛЬЗОВАНИЯ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9"/>
          <a:stretch/>
        </p:blipFill>
        <p:spPr>
          <a:xfrm>
            <a:off x="649940" y="507819"/>
            <a:ext cx="7844119" cy="6260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3711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10504" y="35201"/>
            <a:ext cx="6519742" cy="584775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600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Проезжая часть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– это часть дороги, по которой движутся автомобили, автобусы, троллейбусы и трамваи. 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00"/>
          <a:stretch/>
        </p:blipFill>
        <p:spPr>
          <a:xfrm>
            <a:off x="2034988" y="1375390"/>
            <a:ext cx="4896678" cy="392219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3" name="Прямоугольник 12"/>
          <p:cNvSpPr/>
          <p:nvPr/>
        </p:nvSpPr>
        <p:spPr>
          <a:xfrm>
            <a:off x="201186" y="5528032"/>
            <a:ext cx="593240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600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Участниками дорожного движения 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называют всех людей – и пешеходов, и водителей и пассажиров.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880808" y="635439"/>
            <a:ext cx="6519742" cy="584775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Пешеходы идут по </a:t>
            </a:r>
            <a:r>
              <a:rPr lang="ru-RU" sz="1600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тротуару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 Мы с вами тоже пешеходы, когда идем пешком.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905"/>
          <a:stretch/>
        </p:blipFill>
        <p:spPr>
          <a:xfrm>
            <a:off x="196208" y="1375390"/>
            <a:ext cx="2027039" cy="392219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208" y="1375390"/>
            <a:ext cx="6735457" cy="392219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" name="Овал 2"/>
          <p:cNvSpPr/>
          <p:nvPr/>
        </p:nvSpPr>
        <p:spPr>
          <a:xfrm>
            <a:off x="143311" y="2380502"/>
            <a:ext cx="2304945" cy="2312895"/>
          </a:xfrm>
          <a:prstGeom prst="ellipse">
            <a:avLst/>
          </a:prstGeom>
          <a:noFill/>
          <a:ln w="571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/>
          <p:cNvSpPr/>
          <p:nvPr/>
        </p:nvSpPr>
        <p:spPr>
          <a:xfrm>
            <a:off x="2175696" y="1999234"/>
            <a:ext cx="2849700" cy="2859529"/>
          </a:xfrm>
          <a:prstGeom prst="ellipse">
            <a:avLst/>
          </a:prstGeom>
          <a:noFill/>
          <a:ln w="571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4528759" y="1383429"/>
            <a:ext cx="2445547" cy="2453982"/>
          </a:xfrm>
          <a:prstGeom prst="ellipse">
            <a:avLst/>
          </a:prstGeom>
          <a:noFill/>
          <a:ln w="571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6450246" y="0"/>
            <a:ext cx="2754000" cy="6857999"/>
            <a:chOff x="6392035" y="1"/>
            <a:chExt cx="2754000" cy="6857999"/>
          </a:xfrm>
        </p:grpSpPr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04631" y="4390845"/>
              <a:ext cx="1909322" cy="1750567"/>
            </a:xfrm>
            <a:prstGeom prst="rect">
              <a:avLst/>
            </a:prstGeom>
          </p:spPr>
        </p:pic>
        <p:sp>
          <p:nvSpPr>
            <p:cNvPr id="20" name="Прямоугольник 19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1" name="Рисунок 2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2" name="Овал 21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Овал 22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4" name="Рисунок 23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87219" y="4575291"/>
              <a:ext cx="873630" cy="1555366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1073429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  <p:bldP spid="25" grpId="0"/>
      <p:bldP spid="3" grpId="0" animBg="1"/>
      <p:bldP spid="27" grpId="0" animBg="1"/>
      <p:bldP spid="2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84889" y="22917"/>
            <a:ext cx="679859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Пешеходный переход </a:t>
            </a: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– это место, где пешеходу разрешено переходить проезжую часть дороги.</a:t>
            </a:r>
          </a:p>
          <a:p>
            <a:pPr lvl="0">
              <a:defRPr/>
            </a:pP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Первый пешеходный переход появился в Лондоне в 1926 году, он обозначен был квадратной металлической табличкой с надписью </a:t>
            </a:r>
            <a:r>
              <a:rPr lang="ru-RU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«Просьба переходить здесь»</a:t>
            </a: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pPr lvl="0">
              <a:defRPr/>
            </a:pP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 пешеходный переход с нанесёнными на асфальт белыми полосами появился в Лондоне, лишь в 1951 году.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28" y="2168323"/>
            <a:ext cx="6663000" cy="444504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2" name="Группа 1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04631" y="4390845"/>
              <a:ext cx="1909322" cy="1750567"/>
            </a:xfrm>
            <a:prstGeom prst="rect">
              <a:avLst/>
            </a:prstGeom>
          </p:spPr>
        </p:pic>
        <p:sp>
          <p:nvSpPr>
            <p:cNvPr id="20" name="Прямоугольник 19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1" name="Рисунок 2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2" name="Овал 21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Овал 22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4" name="Рисунок 23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87219" y="4575291"/>
              <a:ext cx="873630" cy="1555366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4003927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425129" y="456789"/>
            <a:ext cx="6434315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 городах многие перекрестки оборудованы светофорами. </a:t>
            </a:r>
            <a:b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Это </a:t>
            </a:r>
            <a:r>
              <a:rPr lang="ru-RU" sz="1600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РЕГУЛИРУЕМЫЕ ПЕРЕКРЕСТКИ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  Сигналы светофора показывают, когда можно двигаться автомобилям и когда можно переходить проезжую часть пешеходам. На перекрестке перейти дорогу сложно, потому что автомобили могут поворачивать и выехать из-за спины, поэтому прежде, чем выйти на пешеходный переход всегда надо убедиться что автомобили остановились и вас пропускают.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37749" y="67819"/>
            <a:ext cx="816921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КАК ПЕРЕЙТИ ДОРОГУ НА ПЕРЕКРЕСТКЕ</a:t>
            </a:r>
          </a:p>
        </p:txBody>
      </p:sp>
      <p:grpSp>
        <p:nvGrpSpPr>
          <p:cNvPr id="19" name="Группа 18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pic>
          <p:nvPicPr>
            <p:cNvPr id="25" name="Рисунок 2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04631" y="4390845"/>
              <a:ext cx="1909322" cy="1750567"/>
            </a:xfrm>
            <a:prstGeom prst="rect">
              <a:avLst/>
            </a:prstGeom>
          </p:spPr>
        </p:pic>
        <p:sp>
          <p:nvSpPr>
            <p:cNvPr id="26" name="Прямоугольник 25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7" name="Рисунок 2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8" name="Овал 27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Овал 28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30" name="Рисунок 29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87219" y="4575291"/>
              <a:ext cx="873630" cy="1555366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0852" y="2575979"/>
            <a:ext cx="4558380" cy="417401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58643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449389" y="556715"/>
            <a:ext cx="650722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На </a:t>
            </a:r>
            <a:r>
              <a:rPr lang="ru-RU" sz="1600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НЕРЕГУЛИРУЕМЫХ ПЕРЕКРЕСТКАХ 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нет светофоров. </a:t>
            </a:r>
          </a:p>
          <a:p>
            <a:pPr lvl="0">
              <a:defRPr/>
            </a:pP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Переходить проезжую часть можно только когда, когда вы уверены, что приближающихся автомобилей нет, либо автомобили остановились и пропускают пешеходов. Но лучше, когда рядом есть взрослые, которых всегда можно попросить </a:t>
            </a:r>
            <a:b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 помощи при переходе проезжей части дороги.</a:t>
            </a:r>
          </a:p>
        </p:txBody>
      </p:sp>
      <p:grpSp>
        <p:nvGrpSpPr>
          <p:cNvPr id="19" name="Группа 18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pic>
          <p:nvPicPr>
            <p:cNvPr id="25" name="Рисунок 2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04631" y="4390845"/>
              <a:ext cx="1909322" cy="1750567"/>
            </a:xfrm>
            <a:prstGeom prst="rect">
              <a:avLst/>
            </a:prstGeom>
          </p:spPr>
        </p:pic>
        <p:sp>
          <p:nvSpPr>
            <p:cNvPr id="26" name="Прямоугольник 25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7" name="Рисунок 2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8" name="Овал 27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Овал 28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30" name="Рисунок 29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87219" y="4575291"/>
              <a:ext cx="873630" cy="1555366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1254"/>
          <a:stretch/>
        </p:blipFill>
        <p:spPr>
          <a:xfrm>
            <a:off x="1046172" y="2323596"/>
            <a:ext cx="5073951" cy="420271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3" name="Прямоугольник 12"/>
          <p:cNvSpPr/>
          <p:nvPr/>
        </p:nvSpPr>
        <p:spPr>
          <a:xfrm>
            <a:off x="137749" y="67819"/>
            <a:ext cx="816921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КАК ПЕРЕЙТИ ДОРОГУ НА ПЕРЕКРЕСТКЕ</a:t>
            </a:r>
          </a:p>
        </p:txBody>
      </p:sp>
    </p:spTree>
    <p:extLst>
      <p:ext uri="{BB962C8B-B14F-4D97-AF65-F5344CB8AC3E}">
        <p14:creationId xmlns:p14="http://schemas.microsoft.com/office/powerpoint/2010/main" val="2246789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Прямоугольник 85"/>
          <p:cNvSpPr/>
          <p:nvPr/>
        </p:nvSpPr>
        <p:spPr>
          <a:xfrm>
            <a:off x="146400" y="79137"/>
            <a:ext cx="687195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ВИДЫ СВЕТОФОРОВ</a:t>
            </a:r>
          </a:p>
        </p:txBody>
      </p:sp>
      <p:grpSp>
        <p:nvGrpSpPr>
          <p:cNvPr id="92" name="Группа 91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pic>
          <p:nvPicPr>
            <p:cNvPr id="93" name="Рисунок 9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04631" y="4390845"/>
              <a:ext cx="1909322" cy="1750567"/>
            </a:xfrm>
            <a:prstGeom prst="rect">
              <a:avLst/>
            </a:prstGeom>
          </p:spPr>
        </p:pic>
        <p:sp>
          <p:nvSpPr>
            <p:cNvPr id="94" name="Прямоугольник 93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95" name="Рисунок 9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96" name="Овал 95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7" name="Овал 96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98" name="Рисунок 97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87219" y="4575291"/>
              <a:ext cx="873630" cy="1555366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grpSp>
        <p:nvGrpSpPr>
          <p:cNvPr id="10" name="Группа 9"/>
          <p:cNvGrpSpPr/>
          <p:nvPr/>
        </p:nvGrpSpPr>
        <p:grpSpPr>
          <a:xfrm>
            <a:off x="90267" y="693754"/>
            <a:ext cx="1774001" cy="3331076"/>
            <a:chOff x="90267" y="693754"/>
            <a:chExt cx="1774001" cy="3331076"/>
          </a:xfrm>
        </p:grpSpPr>
        <p:pic>
          <p:nvPicPr>
            <p:cNvPr id="66" name="Рисунок 65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500" r="26719" b="23647"/>
            <a:stretch/>
          </p:blipFill>
          <p:spPr>
            <a:xfrm>
              <a:off x="557282" y="693754"/>
              <a:ext cx="839530" cy="2478764"/>
            </a:xfrm>
            <a:prstGeom prst="rect">
              <a:avLst/>
            </a:prstGeom>
          </p:spPr>
        </p:pic>
        <p:sp>
          <p:nvSpPr>
            <p:cNvPr id="2" name="TextBox 1"/>
            <p:cNvSpPr txBox="1"/>
            <p:nvPr/>
          </p:nvSpPr>
          <p:spPr>
            <a:xfrm>
              <a:off x="90267" y="3193833"/>
              <a:ext cx="177400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dirty="0">
                  <a:latin typeface="Segoe UI" panose="020B0502040204020203" pitchFamily="34" charset="0"/>
                  <a:cs typeface="Segoe UI" panose="020B0502040204020203" pitchFamily="34" charset="0"/>
                </a:rPr>
                <a:t>С вертикальным расположением сигналов</a:t>
              </a:r>
            </a:p>
          </p:txBody>
        </p:sp>
      </p:grpSp>
      <p:grpSp>
        <p:nvGrpSpPr>
          <p:cNvPr id="11" name="Группа 10"/>
          <p:cNvGrpSpPr/>
          <p:nvPr/>
        </p:nvGrpSpPr>
        <p:grpSpPr>
          <a:xfrm>
            <a:off x="2355925" y="730271"/>
            <a:ext cx="2428277" cy="1726598"/>
            <a:chOff x="2355925" y="730271"/>
            <a:chExt cx="2428277" cy="1726598"/>
          </a:xfrm>
        </p:grpSpPr>
        <p:pic>
          <p:nvPicPr>
            <p:cNvPr id="67" name="Рисунок 66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4711" b="53105" l="5690" r="9303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07" t="4943" r="6953" b="47991"/>
            <a:stretch/>
          </p:blipFill>
          <p:spPr>
            <a:xfrm>
              <a:off x="2355925" y="730271"/>
              <a:ext cx="2428277" cy="872128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2605727" y="1625872"/>
              <a:ext cx="19244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dirty="0">
                  <a:latin typeface="Segoe UI" panose="020B0502040204020203" pitchFamily="34" charset="0"/>
                  <a:cs typeface="Segoe UI" panose="020B0502040204020203" pitchFamily="34" charset="0"/>
                </a:rPr>
                <a:t>С горизонтальным расположением сигналов</a:t>
              </a:r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5027415" y="727404"/>
            <a:ext cx="1990935" cy="3028622"/>
            <a:chOff x="5027415" y="727404"/>
            <a:chExt cx="1990935" cy="3028622"/>
          </a:xfrm>
        </p:grpSpPr>
        <p:pic>
          <p:nvPicPr>
            <p:cNvPr id="68" name="Рисунок 67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4406" b="82777" l="12522" r="83184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072" t="4149" r="17143" b="18417"/>
            <a:stretch/>
          </p:blipFill>
          <p:spPr>
            <a:xfrm>
              <a:off x="5195299" y="727404"/>
              <a:ext cx="1622612" cy="2411506"/>
            </a:xfrm>
            <a:prstGeom prst="rect">
              <a:avLst/>
            </a:prstGeom>
          </p:spPr>
        </p:pic>
        <p:sp>
          <p:nvSpPr>
            <p:cNvPr id="20" name="TextBox 19"/>
            <p:cNvSpPr txBox="1"/>
            <p:nvPr/>
          </p:nvSpPr>
          <p:spPr>
            <a:xfrm>
              <a:off x="5027415" y="3171251"/>
              <a:ext cx="199093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dirty="0">
                  <a:latin typeface="Segoe UI" panose="020B0502040204020203" pitchFamily="34" charset="0"/>
                  <a:cs typeface="Segoe UI" panose="020B0502040204020203" pitchFamily="34" charset="0"/>
                </a:rPr>
                <a:t>С дополнительной секцией</a:t>
              </a:r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2680954" y="2668350"/>
            <a:ext cx="1774001" cy="1193828"/>
            <a:chOff x="2680954" y="2668350"/>
            <a:chExt cx="1774001" cy="1193828"/>
          </a:xfrm>
        </p:grpSpPr>
        <p:pic>
          <p:nvPicPr>
            <p:cNvPr id="69" name="Рисунок 68"/>
            <p:cNvPicPr>
              <a:picLocks noChangeAspect="1"/>
            </p:cNvPicPr>
            <p:nvPr/>
          </p:nvPicPr>
          <p:blipFill rotWithShape="1"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rightnessContrast bright="-4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1956"/>
            <a:stretch/>
          </p:blipFill>
          <p:spPr>
            <a:xfrm>
              <a:off x="2745234" y="2668350"/>
              <a:ext cx="1670449" cy="813070"/>
            </a:xfrm>
            <a:prstGeom prst="rect">
              <a:avLst/>
            </a:prstGeom>
          </p:spPr>
        </p:pic>
        <p:sp>
          <p:nvSpPr>
            <p:cNvPr id="22" name="TextBox 21"/>
            <p:cNvSpPr txBox="1"/>
            <p:nvPr/>
          </p:nvSpPr>
          <p:spPr>
            <a:xfrm>
              <a:off x="2680954" y="3523624"/>
              <a:ext cx="177400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dirty="0">
                  <a:latin typeface="Segoe UI" panose="020B0502040204020203" pitchFamily="34" charset="0"/>
                  <a:cs typeface="Segoe UI" panose="020B0502040204020203" pitchFamily="34" charset="0"/>
                </a:rPr>
                <a:t>Реверсивные</a:t>
              </a:r>
            </a:p>
          </p:txBody>
        </p:sp>
      </p:grpSp>
      <p:grpSp>
        <p:nvGrpSpPr>
          <p:cNvPr id="9" name="Группа 8"/>
          <p:cNvGrpSpPr/>
          <p:nvPr/>
        </p:nvGrpSpPr>
        <p:grpSpPr>
          <a:xfrm>
            <a:off x="3635131" y="4161546"/>
            <a:ext cx="2878324" cy="1928830"/>
            <a:chOff x="446690" y="4164726"/>
            <a:chExt cx="2878324" cy="1928830"/>
          </a:xfrm>
        </p:grpSpPr>
        <p:pic>
          <p:nvPicPr>
            <p:cNvPr id="70" name="Рисунок 69"/>
            <p:cNvPicPr>
              <a:picLocks noChangeAspect="1"/>
            </p:cNvPicPr>
            <p:nvPr/>
          </p:nvPicPr>
          <p:blipFill rotWithShape="1">
            <a:blip r:embed="rId12" cstate="print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9919" b="50569" l="11988" r="8888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138" t="9512" r="12076" b="50194"/>
            <a:stretch/>
          </p:blipFill>
          <p:spPr>
            <a:xfrm>
              <a:off x="1015695" y="4164726"/>
              <a:ext cx="1740314" cy="821129"/>
            </a:xfrm>
            <a:prstGeom prst="rect">
              <a:avLst/>
            </a:prstGeom>
          </p:spPr>
        </p:pic>
        <p:sp>
          <p:nvSpPr>
            <p:cNvPr id="24" name="TextBox 23"/>
            <p:cNvSpPr txBox="1"/>
            <p:nvPr/>
          </p:nvSpPr>
          <p:spPr>
            <a:xfrm>
              <a:off x="446690" y="5016338"/>
              <a:ext cx="2878324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dirty="0">
                  <a:latin typeface="Segoe UI" panose="020B0502040204020203" pitchFamily="34" charset="0"/>
                  <a:cs typeface="Segoe UI" panose="020B0502040204020203" pitchFamily="34" charset="0"/>
                </a:rPr>
                <a:t>Для регулирования движения через железнодорожные переезды</a:t>
              </a:r>
            </a:p>
          </p:txBody>
        </p:sp>
      </p:grpSp>
      <p:grpSp>
        <p:nvGrpSpPr>
          <p:cNvPr id="8" name="Группа 7"/>
          <p:cNvGrpSpPr/>
          <p:nvPr/>
        </p:nvGrpSpPr>
        <p:grpSpPr>
          <a:xfrm>
            <a:off x="616614" y="4122418"/>
            <a:ext cx="2874388" cy="2686829"/>
            <a:chOff x="3830243" y="4083089"/>
            <a:chExt cx="2874388" cy="2686829"/>
          </a:xfrm>
        </p:grpSpPr>
        <p:sp>
          <p:nvSpPr>
            <p:cNvPr id="26" name="TextBox 25"/>
            <p:cNvSpPr txBox="1"/>
            <p:nvPr/>
          </p:nvSpPr>
          <p:spPr>
            <a:xfrm>
              <a:off x="3830243" y="5692700"/>
              <a:ext cx="2874388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dirty="0">
                  <a:latin typeface="Segoe UI" panose="020B0502040204020203" pitchFamily="34" charset="0"/>
                  <a:cs typeface="Segoe UI" panose="020B0502040204020203" pitchFamily="34" charset="0"/>
                </a:rPr>
                <a:t>Для регулирования движения трамваев и других маршрутных транспортных средств</a:t>
              </a:r>
            </a:p>
          </p:txBody>
        </p:sp>
        <p:pic>
          <p:nvPicPr>
            <p:cNvPr id="71" name="Рисунок 70"/>
            <p:cNvPicPr>
              <a:picLocks noChangeAspect="1"/>
            </p:cNvPicPr>
            <p:nvPr/>
          </p:nvPicPr>
          <p:blipFill rotWithShape="1">
            <a:blip r:embed="rId14" cstate="print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3151" b="64013" l="5166" r="96026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145" t="4086" r="4576" b="37467"/>
            <a:stretch/>
          </p:blipFill>
          <p:spPr>
            <a:xfrm>
              <a:off x="4057781" y="4083089"/>
              <a:ext cx="2419312" cy="159673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53678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07539" y="2465829"/>
            <a:ext cx="3434276" cy="2387607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3477429" y="619195"/>
            <a:ext cx="3547360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5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Если за городом нет пешеходного перехода, дождусь, когда уедет автобус, и только тогда, убедившись, что приближающихся автомобилей нет, перейду проезжую часть.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42224" y="102011"/>
            <a:ext cx="816921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КАК ПЕРЕЙТИ ДОРОГУ ВЫЙДЯ ИЗ АВТОБУСА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81101" y="2805553"/>
            <a:ext cx="3509412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5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Выйдя из автобуса, дождусь, когда автобус уедет, дойду до ближайшего пешеходного перехода, автомобили остановятся, убедившись в своей безопасности перейду по пешеходному переходу проезжую часть.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3477429" y="5511288"/>
            <a:ext cx="2792271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5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Если рядом с местом остановки автобуса есть подземный пешеходный переход или надземный, то воспользуюсь ими.</a:t>
            </a:r>
          </a:p>
        </p:txBody>
      </p:sp>
      <p:grpSp>
        <p:nvGrpSpPr>
          <p:cNvPr id="16" name="Группа 15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pic>
          <p:nvPicPr>
            <p:cNvPr id="17" name="Рисунок 1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04631" y="4390845"/>
              <a:ext cx="1909322" cy="1750567"/>
            </a:xfrm>
            <a:prstGeom prst="rect">
              <a:avLst/>
            </a:prstGeom>
          </p:spPr>
        </p:pic>
        <p:sp>
          <p:nvSpPr>
            <p:cNvPr id="18" name="Прямоугольник 17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9" name="Рисунок 1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5" name="Овал 24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Овал 25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7" name="Рисунок 26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87219" y="4575291"/>
              <a:ext cx="873630" cy="1555366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7287" y="4505507"/>
            <a:ext cx="3183242" cy="223586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593" y="711153"/>
            <a:ext cx="3176630" cy="209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550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267975" y="5352974"/>
            <a:ext cx="697601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Пешеходам очень важно  использовать </a:t>
            </a:r>
            <a:b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СВЕТОВОЗВРАЩАЮЩИЕ ЭЛЕМЕНТЫ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  <a:b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 err="1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Световозвращателей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должно быть несколько, со всех сторон </a:t>
            </a:r>
            <a:b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(справа, слева, спереди и сзади). Только тогда вы видны </a:t>
            </a:r>
            <a:br>
              <a:rPr lang="ru-RU" sz="160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водителям 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 любого ракурса.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985" y="817831"/>
            <a:ext cx="6003992" cy="400766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1" name="Прямоугольник 10"/>
          <p:cNvSpPr/>
          <p:nvPr/>
        </p:nvSpPr>
        <p:spPr>
          <a:xfrm>
            <a:off x="164643" y="193473"/>
            <a:ext cx="816921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СВЕТОВОЗВРАЩАЮЩИЕ ЭЛЕМЕНТЫ</a:t>
            </a:r>
          </a:p>
        </p:txBody>
      </p:sp>
      <p:grpSp>
        <p:nvGrpSpPr>
          <p:cNvPr id="13" name="Группа 12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pic>
          <p:nvPicPr>
            <p:cNvPr id="14" name="Рисунок 1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04631" y="4390845"/>
              <a:ext cx="1909322" cy="1750567"/>
            </a:xfrm>
            <a:prstGeom prst="rect">
              <a:avLst/>
            </a:prstGeom>
          </p:spPr>
        </p:pic>
        <p:sp>
          <p:nvSpPr>
            <p:cNvPr id="15" name="Прямоугольник 14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6" name="Рисунок 1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7" name="Овал 16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Овал 17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9" name="Рисунок 18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87219" y="4575291"/>
              <a:ext cx="873630" cy="1555366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7" t="5206" r="6422" b="5181"/>
          <a:stretch/>
        </p:blipFill>
        <p:spPr>
          <a:xfrm>
            <a:off x="3585882" y="3415553"/>
            <a:ext cx="2976283" cy="2196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1845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" name="Группа 82"/>
          <p:cNvGrpSpPr/>
          <p:nvPr/>
        </p:nvGrpSpPr>
        <p:grpSpPr>
          <a:xfrm>
            <a:off x="1" y="1"/>
            <a:ext cx="9146034" cy="6857999"/>
            <a:chOff x="1" y="1"/>
            <a:chExt cx="9146034" cy="6857999"/>
          </a:xfrm>
        </p:grpSpPr>
        <p:sp>
          <p:nvSpPr>
            <p:cNvPr id="84" name="Прямоугольник 83"/>
            <p:cNvSpPr/>
            <p:nvPr/>
          </p:nvSpPr>
          <p:spPr>
            <a:xfrm>
              <a:off x="1" y="5495026"/>
              <a:ext cx="9144000" cy="1362974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5" name="Прямоугольник 84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6" name="Прямоугольник 35"/>
          <p:cNvSpPr/>
          <p:nvPr/>
        </p:nvSpPr>
        <p:spPr>
          <a:xfrm>
            <a:off x="494536" y="193473"/>
            <a:ext cx="665228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КЛАССИФИКАЦИЯ  СВЕТОВОЗВРАЩАТЕЛЕЙ</a:t>
            </a:r>
          </a:p>
        </p:txBody>
      </p:sp>
      <p:grpSp>
        <p:nvGrpSpPr>
          <p:cNvPr id="22" name="Группа 21"/>
          <p:cNvGrpSpPr/>
          <p:nvPr/>
        </p:nvGrpSpPr>
        <p:grpSpPr>
          <a:xfrm>
            <a:off x="4598799" y="3806965"/>
            <a:ext cx="3939096" cy="917962"/>
            <a:chOff x="4598799" y="3806965"/>
            <a:chExt cx="3939096" cy="917962"/>
          </a:xfrm>
        </p:grpSpPr>
        <p:sp>
          <p:nvSpPr>
            <p:cNvPr id="55" name="Блок-схема: альтернативный процесс 54"/>
            <p:cNvSpPr/>
            <p:nvPr/>
          </p:nvSpPr>
          <p:spPr bwMode="auto">
            <a:xfrm>
              <a:off x="4608862" y="3806965"/>
              <a:ext cx="3929033" cy="917962"/>
            </a:xfrm>
            <a:prstGeom prst="flowChartAlternateProcess">
              <a:avLst/>
            </a:prstGeom>
            <a:solidFill>
              <a:schemeClr val="accent6">
                <a:lumMod val="40000"/>
                <a:lumOff val="60000"/>
              </a:schemeClr>
            </a:solidFill>
            <a:ln w="19050">
              <a:solidFill>
                <a:schemeClr val="accent6">
                  <a:lumMod val="50000"/>
                </a:schemeClr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14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56" name="TextBox 6"/>
            <p:cNvSpPr txBox="1">
              <a:spLocks noChangeArrowheads="1"/>
            </p:cNvSpPr>
            <p:nvPr/>
          </p:nvSpPr>
          <p:spPr bwMode="auto">
            <a:xfrm>
              <a:off x="4598799" y="3911338"/>
              <a:ext cx="3923249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ru-RU" altLang="ru-RU" b="0" dirty="0">
                  <a:latin typeface="Segoe UI Semibold" panose="020B0702040204020203" pitchFamily="34" charset="0"/>
                  <a:cs typeface="Segoe UI Semibold" panose="020B0702040204020203" pitchFamily="34" charset="0"/>
                </a:rPr>
                <a:t>ПО  МАТЕРИАЛУ  </a:t>
              </a:r>
              <a:br>
                <a:rPr lang="ru-RU" altLang="ru-RU" b="0" dirty="0">
                  <a:latin typeface="Segoe UI Semibold" panose="020B0702040204020203" pitchFamily="34" charset="0"/>
                  <a:cs typeface="Segoe UI Semibold" panose="020B0702040204020203" pitchFamily="34" charset="0"/>
                </a:rPr>
              </a:br>
              <a:r>
                <a:rPr lang="ru-RU" altLang="ru-RU" b="0" dirty="0">
                  <a:latin typeface="Segoe UI Semibold" panose="020B0702040204020203" pitchFamily="34" charset="0"/>
                  <a:cs typeface="Segoe UI Semibold" panose="020B0702040204020203" pitchFamily="34" charset="0"/>
                </a:rPr>
                <a:t>ОСНОВЫ</a:t>
              </a:r>
            </a:p>
          </p:txBody>
        </p:sp>
      </p:grpSp>
      <p:grpSp>
        <p:nvGrpSpPr>
          <p:cNvPr id="49" name="Группа 48"/>
          <p:cNvGrpSpPr/>
          <p:nvPr/>
        </p:nvGrpSpPr>
        <p:grpSpPr>
          <a:xfrm>
            <a:off x="6646909" y="5153503"/>
            <a:ext cx="1886725" cy="1113086"/>
            <a:chOff x="6646909" y="5153503"/>
            <a:chExt cx="1886725" cy="1113086"/>
          </a:xfrm>
        </p:grpSpPr>
        <p:sp>
          <p:nvSpPr>
            <p:cNvPr id="51" name="Блок-схема: альтернативный процесс 50"/>
            <p:cNvSpPr/>
            <p:nvPr/>
          </p:nvSpPr>
          <p:spPr bwMode="auto">
            <a:xfrm>
              <a:off x="6646909" y="5153503"/>
              <a:ext cx="1886725" cy="1113086"/>
            </a:xfrm>
            <a:prstGeom prst="flowChartAlternateProcess">
              <a:avLst/>
            </a:prstGeom>
            <a:solidFill>
              <a:schemeClr val="bg1"/>
            </a:solidFill>
            <a:ln w="19050">
              <a:solidFill>
                <a:schemeClr val="accent6">
                  <a:lumMod val="50000"/>
                </a:schemeClr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14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3329" name="TextBox 35"/>
            <p:cNvSpPr txBox="1">
              <a:spLocks noChangeArrowheads="1"/>
            </p:cNvSpPr>
            <p:nvPr/>
          </p:nvSpPr>
          <p:spPr bwMode="auto">
            <a:xfrm>
              <a:off x="6651063" y="5427295"/>
              <a:ext cx="1878416" cy="5847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ru-RU" altLang="ru-RU" sz="1600" b="0" dirty="0">
                  <a:latin typeface="Segoe UI" panose="020B0502040204020203" pitchFamily="34" charset="0"/>
                  <a:cs typeface="Segoe UI" panose="020B0502040204020203" pitchFamily="34" charset="0"/>
                </a:rPr>
                <a:t>пластиковая </a:t>
              </a:r>
              <a:br>
                <a:rPr lang="ru-RU" altLang="ru-RU" sz="1600" b="0" dirty="0">
                  <a:latin typeface="Segoe UI" panose="020B0502040204020203" pitchFamily="34" charset="0"/>
                  <a:cs typeface="Segoe UI" panose="020B0502040204020203" pitchFamily="34" charset="0"/>
                </a:rPr>
              </a:br>
              <a:r>
                <a:rPr lang="ru-RU" altLang="ru-RU" sz="1600" b="0" dirty="0">
                  <a:latin typeface="Segoe UI" panose="020B0502040204020203" pitchFamily="34" charset="0"/>
                  <a:cs typeface="Segoe UI" panose="020B0502040204020203" pitchFamily="34" charset="0"/>
                </a:rPr>
                <a:t>(ПВХ)</a:t>
              </a:r>
            </a:p>
          </p:txBody>
        </p:sp>
      </p:grpSp>
      <p:grpSp>
        <p:nvGrpSpPr>
          <p:cNvPr id="29" name="Группа 28"/>
          <p:cNvGrpSpPr/>
          <p:nvPr/>
        </p:nvGrpSpPr>
        <p:grpSpPr>
          <a:xfrm>
            <a:off x="4622664" y="5153503"/>
            <a:ext cx="1886725" cy="1113086"/>
            <a:chOff x="4622664" y="5153503"/>
            <a:chExt cx="1886725" cy="1113086"/>
          </a:xfrm>
        </p:grpSpPr>
        <p:sp>
          <p:nvSpPr>
            <p:cNvPr id="52" name="Блок-схема: альтернативный процесс 51"/>
            <p:cNvSpPr/>
            <p:nvPr/>
          </p:nvSpPr>
          <p:spPr bwMode="auto">
            <a:xfrm>
              <a:off x="4622664" y="5153503"/>
              <a:ext cx="1886725" cy="1113086"/>
            </a:xfrm>
            <a:prstGeom prst="flowChartAlternateProcess">
              <a:avLst/>
            </a:prstGeom>
            <a:solidFill>
              <a:schemeClr val="bg1"/>
            </a:solidFill>
            <a:ln w="19050">
              <a:solidFill>
                <a:schemeClr val="accent6">
                  <a:lumMod val="50000"/>
                </a:schemeClr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14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3331" name="TextBox 37"/>
            <p:cNvSpPr txBox="1">
              <a:spLocks noChangeArrowheads="1"/>
            </p:cNvSpPr>
            <p:nvPr/>
          </p:nvSpPr>
          <p:spPr bwMode="auto">
            <a:xfrm>
              <a:off x="4631079" y="5524476"/>
              <a:ext cx="1863117" cy="338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ru-RU" altLang="ru-RU" sz="1600" b="0" dirty="0">
                  <a:latin typeface="Segoe UI" panose="020B0502040204020203" pitchFamily="34" charset="0"/>
                  <a:cs typeface="Segoe UI" panose="020B0502040204020203" pitchFamily="34" charset="0"/>
                </a:rPr>
                <a:t>текстильная</a:t>
              </a:r>
            </a:p>
          </p:txBody>
        </p:sp>
      </p:grpSp>
      <p:grpSp>
        <p:nvGrpSpPr>
          <p:cNvPr id="24" name="Группа 23"/>
          <p:cNvGrpSpPr/>
          <p:nvPr/>
        </p:nvGrpSpPr>
        <p:grpSpPr>
          <a:xfrm>
            <a:off x="508338" y="5158378"/>
            <a:ext cx="1886724" cy="1113086"/>
            <a:chOff x="508338" y="5158378"/>
            <a:chExt cx="1886724" cy="1113086"/>
          </a:xfrm>
        </p:grpSpPr>
        <p:sp>
          <p:nvSpPr>
            <p:cNvPr id="45" name="Блок-схема: альтернативный процесс 44"/>
            <p:cNvSpPr/>
            <p:nvPr/>
          </p:nvSpPr>
          <p:spPr bwMode="auto">
            <a:xfrm>
              <a:off x="508338" y="5158378"/>
              <a:ext cx="1886724" cy="1113086"/>
            </a:xfrm>
            <a:prstGeom prst="flowChartAlternateProcess">
              <a:avLst/>
            </a:prstGeom>
            <a:solidFill>
              <a:schemeClr val="bg1"/>
            </a:solidFill>
            <a:ln w="19050">
              <a:solidFill>
                <a:srgbClr val="D7181E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14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3341" name="TextBox 12"/>
            <p:cNvSpPr txBox="1">
              <a:spLocks noChangeArrowheads="1"/>
            </p:cNvSpPr>
            <p:nvPr/>
          </p:nvSpPr>
          <p:spPr bwMode="auto">
            <a:xfrm>
              <a:off x="515626" y="5545643"/>
              <a:ext cx="1879436" cy="338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ru-RU" altLang="ru-RU" sz="1600" b="0" dirty="0" err="1">
                  <a:latin typeface="Segoe UI" panose="020B0502040204020203" pitchFamily="34" charset="0"/>
                  <a:cs typeface="Segoe UI" panose="020B0502040204020203" pitchFamily="34" charset="0"/>
                </a:rPr>
                <a:t>микрошарики</a:t>
              </a:r>
              <a:endParaRPr lang="ru-RU" altLang="ru-RU" sz="1600" b="0" dirty="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grpSp>
        <p:nvGrpSpPr>
          <p:cNvPr id="25" name="Группа 24"/>
          <p:cNvGrpSpPr/>
          <p:nvPr/>
        </p:nvGrpSpPr>
        <p:grpSpPr>
          <a:xfrm>
            <a:off x="2526868" y="5158378"/>
            <a:ext cx="1892439" cy="1113086"/>
            <a:chOff x="2526868" y="5158378"/>
            <a:chExt cx="1892439" cy="1113086"/>
          </a:xfrm>
        </p:grpSpPr>
        <p:sp>
          <p:nvSpPr>
            <p:cNvPr id="48" name="Блок-схема: альтернативный процесс 47"/>
            <p:cNvSpPr/>
            <p:nvPr/>
          </p:nvSpPr>
          <p:spPr bwMode="auto">
            <a:xfrm>
              <a:off x="2532583" y="5158378"/>
              <a:ext cx="1886724" cy="1113086"/>
            </a:xfrm>
            <a:prstGeom prst="flowChartAlternateProcess">
              <a:avLst/>
            </a:prstGeom>
            <a:solidFill>
              <a:schemeClr val="bg1"/>
            </a:solidFill>
            <a:ln w="19050">
              <a:solidFill>
                <a:srgbClr val="D7181E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14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3343" name="TextBox 14"/>
            <p:cNvSpPr txBox="1">
              <a:spLocks noChangeArrowheads="1"/>
            </p:cNvSpPr>
            <p:nvPr/>
          </p:nvSpPr>
          <p:spPr bwMode="auto">
            <a:xfrm>
              <a:off x="2526868" y="5417659"/>
              <a:ext cx="1886638" cy="5847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ru-RU" altLang="ru-RU" sz="1600" b="0" dirty="0" err="1">
                  <a:latin typeface="Segoe UI" panose="020B0502040204020203" pitchFamily="34" charset="0"/>
                  <a:cs typeface="Segoe UI" panose="020B0502040204020203" pitchFamily="34" charset="0"/>
                </a:rPr>
                <a:t>микропирамиды</a:t>
              </a:r>
              <a:r>
                <a:rPr lang="ru-RU" altLang="ru-RU" sz="1600" b="0" dirty="0"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</a:p>
            <a:p>
              <a:pPr algn="ctr" eaLnBrk="1" hangingPunct="1"/>
              <a:r>
                <a:rPr lang="ru-RU" altLang="ru-RU" sz="1600" b="0" dirty="0">
                  <a:latin typeface="Segoe UI" panose="020B0502040204020203" pitchFamily="34" charset="0"/>
                  <a:cs typeface="Segoe UI" panose="020B0502040204020203" pitchFamily="34" charset="0"/>
                </a:rPr>
                <a:t>и </a:t>
              </a:r>
              <a:r>
                <a:rPr lang="ru-RU" altLang="ru-RU" sz="1600" b="0" dirty="0" err="1">
                  <a:latin typeface="Segoe UI" panose="020B0502040204020203" pitchFamily="34" charset="0"/>
                  <a:cs typeface="Segoe UI" panose="020B0502040204020203" pitchFamily="34" charset="0"/>
                </a:rPr>
                <a:t>микропризмы</a:t>
              </a:r>
              <a:r>
                <a:rPr lang="ru-RU" altLang="ru-RU" sz="1600" b="0" dirty="0"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</a:p>
          </p:txBody>
        </p:sp>
      </p:grpSp>
      <p:grpSp>
        <p:nvGrpSpPr>
          <p:cNvPr id="21" name="Группа 20"/>
          <p:cNvGrpSpPr/>
          <p:nvPr/>
        </p:nvGrpSpPr>
        <p:grpSpPr>
          <a:xfrm>
            <a:off x="494536" y="3811840"/>
            <a:ext cx="3929032" cy="917962"/>
            <a:chOff x="494536" y="3811840"/>
            <a:chExt cx="3929032" cy="917962"/>
          </a:xfrm>
        </p:grpSpPr>
        <p:sp>
          <p:nvSpPr>
            <p:cNvPr id="23" name="Блок-схема: альтернативный процесс 22"/>
            <p:cNvSpPr/>
            <p:nvPr/>
          </p:nvSpPr>
          <p:spPr bwMode="auto">
            <a:xfrm>
              <a:off x="494536" y="3811840"/>
              <a:ext cx="3929032" cy="917962"/>
            </a:xfrm>
            <a:prstGeom prst="flowChartAlternateProcess">
              <a:avLst/>
            </a:prstGeom>
            <a:solidFill>
              <a:srgbClr val="FFCCCC"/>
            </a:solidFill>
            <a:ln w="19050">
              <a:solidFill>
                <a:srgbClr val="D7181E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14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3339" name="TextBox 6"/>
            <p:cNvSpPr txBox="1">
              <a:spLocks noChangeArrowheads="1"/>
            </p:cNvSpPr>
            <p:nvPr/>
          </p:nvSpPr>
          <p:spPr bwMode="auto">
            <a:xfrm>
              <a:off x="500321" y="3921709"/>
              <a:ext cx="3913184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ru-RU" altLang="ru-RU" b="0" dirty="0">
                  <a:latin typeface="Segoe UI Semibold" panose="020B0702040204020203" pitchFamily="34" charset="0"/>
                  <a:cs typeface="Segoe UI Semibold" panose="020B0702040204020203" pitchFamily="34" charset="0"/>
                </a:rPr>
                <a:t>ПО</a:t>
              </a:r>
              <a:r>
                <a:rPr lang="en-US" altLang="ru-RU" b="0" dirty="0">
                  <a:latin typeface="Segoe UI Semibold" panose="020B0702040204020203" pitchFamily="34" charset="0"/>
                  <a:cs typeface="Segoe UI Semibold" panose="020B0702040204020203" pitchFamily="34" charset="0"/>
                </a:rPr>
                <a:t> </a:t>
              </a:r>
              <a:r>
                <a:rPr lang="ru-RU" altLang="ru-RU" b="0" dirty="0">
                  <a:latin typeface="Segoe UI Semibold" panose="020B0702040204020203" pitchFamily="34" charset="0"/>
                  <a:cs typeface="Segoe UI Semibold" panose="020B0702040204020203" pitchFamily="34" charset="0"/>
                </a:rPr>
                <a:t> ОПТИЧЕСКОМУ</a:t>
              </a:r>
              <a:r>
                <a:rPr lang="en-US" altLang="ru-RU" b="0" dirty="0">
                  <a:latin typeface="Segoe UI Semibold" panose="020B0702040204020203" pitchFamily="34" charset="0"/>
                  <a:cs typeface="Segoe UI Semibold" panose="020B0702040204020203" pitchFamily="34" charset="0"/>
                </a:rPr>
                <a:t> </a:t>
              </a:r>
              <a:r>
                <a:rPr lang="ru-RU" altLang="ru-RU" b="0" dirty="0">
                  <a:latin typeface="Segoe UI Semibold" panose="020B0702040204020203" pitchFamily="34" charset="0"/>
                  <a:cs typeface="Segoe UI Semibold" panose="020B0702040204020203" pitchFamily="34" charset="0"/>
                </a:rPr>
                <a:t> </a:t>
              </a:r>
              <a:br>
                <a:rPr lang="ru-RU" altLang="ru-RU" b="0" dirty="0">
                  <a:latin typeface="Segoe UI Semibold" panose="020B0702040204020203" pitchFamily="34" charset="0"/>
                  <a:cs typeface="Segoe UI Semibold" panose="020B0702040204020203" pitchFamily="34" charset="0"/>
                </a:rPr>
              </a:br>
              <a:r>
                <a:rPr lang="ru-RU" altLang="ru-RU" b="0" dirty="0">
                  <a:latin typeface="Segoe UI Semibold" panose="020B0702040204020203" pitchFamily="34" charset="0"/>
                  <a:cs typeface="Segoe UI Semibold" panose="020B0702040204020203" pitchFamily="34" charset="0"/>
                </a:rPr>
                <a:t>ЭЛЕМЕНТУ</a:t>
              </a:r>
            </a:p>
          </p:txBody>
        </p:sp>
      </p:grpSp>
      <p:grpSp>
        <p:nvGrpSpPr>
          <p:cNvPr id="16" name="Группа 15"/>
          <p:cNvGrpSpPr/>
          <p:nvPr/>
        </p:nvGrpSpPr>
        <p:grpSpPr>
          <a:xfrm>
            <a:off x="4608862" y="891660"/>
            <a:ext cx="3937449" cy="917962"/>
            <a:chOff x="4608862" y="891660"/>
            <a:chExt cx="3937449" cy="917962"/>
          </a:xfrm>
        </p:grpSpPr>
        <p:sp>
          <p:nvSpPr>
            <p:cNvPr id="77" name="Блок-схема: альтернативный процесс 76"/>
            <p:cNvSpPr/>
            <p:nvPr/>
          </p:nvSpPr>
          <p:spPr bwMode="auto">
            <a:xfrm>
              <a:off x="4617278" y="891660"/>
              <a:ext cx="3929033" cy="917962"/>
            </a:xfrm>
            <a:prstGeom prst="flowChartAlternateProcess">
              <a:avLst/>
            </a:prstGeom>
            <a:solidFill>
              <a:srgbClr val="FFFF99"/>
            </a:solidFill>
            <a:ln w="19050">
              <a:solidFill>
                <a:schemeClr val="accent4">
                  <a:lumMod val="50000"/>
                </a:schemeClr>
              </a:solidFill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14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78" name="TextBox 6"/>
            <p:cNvSpPr txBox="1">
              <a:spLocks noChangeArrowheads="1"/>
            </p:cNvSpPr>
            <p:nvPr/>
          </p:nvSpPr>
          <p:spPr bwMode="auto">
            <a:xfrm>
              <a:off x="4608862" y="994818"/>
              <a:ext cx="3913185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ru-RU" altLang="ru-RU" b="0" dirty="0">
                  <a:latin typeface="Segoe UI Semibold" panose="020B0702040204020203" pitchFamily="34" charset="0"/>
                  <a:cs typeface="Segoe UI Semibold" panose="020B0702040204020203" pitchFamily="34" charset="0"/>
                </a:rPr>
                <a:t>ПО  СПОСОБУ  </a:t>
              </a:r>
              <a:br>
                <a:rPr lang="ru-RU" altLang="ru-RU" b="0" dirty="0">
                  <a:latin typeface="Segoe UI Semibold" panose="020B0702040204020203" pitchFamily="34" charset="0"/>
                  <a:cs typeface="Segoe UI Semibold" panose="020B0702040204020203" pitchFamily="34" charset="0"/>
                </a:rPr>
              </a:br>
              <a:r>
                <a:rPr lang="ru-RU" altLang="ru-RU" b="0" dirty="0">
                  <a:latin typeface="Segoe UI Semibold" panose="020B0702040204020203" pitchFamily="34" charset="0"/>
                  <a:cs typeface="Segoe UI Semibold" panose="020B0702040204020203" pitchFamily="34" charset="0"/>
                </a:rPr>
                <a:t>КРЕПЛЕНИЯ</a:t>
              </a:r>
            </a:p>
          </p:txBody>
        </p:sp>
      </p:grpSp>
      <p:grpSp>
        <p:nvGrpSpPr>
          <p:cNvPr id="20" name="Группа 19"/>
          <p:cNvGrpSpPr/>
          <p:nvPr/>
        </p:nvGrpSpPr>
        <p:grpSpPr>
          <a:xfrm>
            <a:off x="6655325" y="2238198"/>
            <a:ext cx="1886725" cy="1113086"/>
            <a:chOff x="6655325" y="2238198"/>
            <a:chExt cx="1886725" cy="1113086"/>
          </a:xfrm>
        </p:grpSpPr>
        <p:sp>
          <p:nvSpPr>
            <p:cNvPr id="75" name="Блок-схема: альтернативный процесс 74"/>
            <p:cNvSpPr/>
            <p:nvPr/>
          </p:nvSpPr>
          <p:spPr bwMode="auto">
            <a:xfrm>
              <a:off x="6655325" y="2238198"/>
              <a:ext cx="1886725" cy="1113086"/>
            </a:xfrm>
            <a:prstGeom prst="flowChartAlternateProcess">
              <a:avLst/>
            </a:prstGeom>
            <a:solidFill>
              <a:schemeClr val="bg1"/>
            </a:solidFill>
            <a:ln w="19050">
              <a:solidFill>
                <a:schemeClr val="accent4">
                  <a:lumMod val="50000"/>
                </a:schemeClr>
              </a:solidFill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14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81" name="TextBox 35"/>
            <p:cNvSpPr txBox="1">
              <a:spLocks noChangeArrowheads="1"/>
            </p:cNvSpPr>
            <p:nvPr/>
          </p:nvSpPr>
          <p:spPr bwMode="auto">
            <a:xfrm>
              <a:off x="6659479" y="2624349"/>
              <a:ext cx="1878416" cy="338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ru-RU" altLang="ru-RU" sz="1600" b="0" dirty="0">
                  <a:latin typeface="Segoe UI" panose="020B0502040204020203" pitchFamily="34" charset="0"/>
                  <a:cs typeface="Segoe UI" panose="020B0502040204020203" pitchFamily="34" charset="0"/>
                </a:rPr>
                <a:t>несъемные</a:t>
              </a:r>
            </a:p>
          </p:txBody>
        </p:sp>
      </p:grpSp>
      <p:grpSp>
        <p:nvGrpSpPr>
          <p:cNvPr id="19" name="Группа 18"/>
          <p:cNvGrpSpPr/>
          <p:nvPr/>
        </p:nvGrpSpPr>
        <p:grpSpPr>
          <a:xfrm>
            <a:off x="4631080" y="2238198"/>
            <a:ext cx="1886725" cy="1113086"/>
            <a:chOff x="4631080" y="2238198"/>
            <a:chExt cx="1886725" cy="1113086"/>
          </a:xfrm>
        </p:grpSpPr>
        <p:sp>
          <p:nvSpPr>
            <p:cNvPr id="76" name="Блок-схема: альтернативный процесс 75"/>
            <p:cNvSpPr/>
            <p:nvPr/>
          </p:nvSpPr>
          <p:spPr bwMode="auto">
            <a:xfrm>
              <a:off x="4631080" y="2238198"/>
              <a:ext cx="1886725" cy="1113086"/>
            </a:xfrm>
            <a:prstGeom prst="flowChartAlternateProcess">
              <a:avLst/>
            </a:prstGeom>
            <a:solidFill>
              <a:schemeClr val="bg1"/>
            </a:solidFill>
            <a:ln w="19050">
              <a:solidFill>
                <a:schemeClr val="accent4">
                  <a:lumMod val="50000"/>
                </a:schemeClr>
              </a:solidFill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14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82" name="TextBox 37"/>
            <p:cNvSpPr txBox="1">
              <a:spLocks noChangeArrowheads="1"/>
            </p:cNvSpPr>
            <p:nvPr/>
          </p:nvSpPr>
          <p:spPr bwMode="auto">
            <a:xfrm>
              <a:off x="4640471" y="2608568"/>
              <a:ext cx="1877334" cy="338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ru-RU" altLang="ru-RU" sz="1600" b="0" dirty="0">
                  <a:latin typeface="Segoe UI" panose="020B0502040204020203" pitchFamily="34" charset="0"/>
                  <a:cs typeface="Segoe UI" panose="020B0502040204020203" pitchFamily="34" charset="0"/>
                </a:rPr>
                <a:t>съемные</a:t>
              </a:r>
            </a:p>
          </p:txBody>
        </p:sp>
      </p:grpSp>
      <p:grpSp>
        <p:nvGrpSpPr>
          <p:cNvPr id="17" name="Группа 16"/>
          <p:cNvGrpSpPr/>
          <p:nvPr/>
        </p:nvGrpSpPr>
        <p:grpSpPr>
          <a:xfrm>
            <a:off x="512599" y="2243073"/>
            <a:ext cx="1890879" cy="1113086"/>
            <a:chOff x="512599" y="2243073"/>
            <a:chExt cx="1890879" cy="1113086"/>
          </a:xfrm>
        </p:grpSpPr>
        <p:sp>
          <p:nvSpPr>
            <p:cNvPr id="68" name="Блок-схема: альтернативный процесс 67"/>
            <p:cNvSpPr/>
            <p:nvPr/>
          </p:nvSpPr>
          <p:spPr bwMode="auto">
            <a:xfrm>
              <a:off x="516754" y="2243073"/>
              <a:ext cx="1886724" cy="1113086"/>
            </a:xfrm>
            <a:prstGeom prst="flowChartAlternateProcess">
              <a:avLst/>
            </a:prstGeom>
            <a:solidFill>
              <a:schemeClr val="bg1"/>
            </a:solidFill>
            <a:ln w="19050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14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69" name="TextBox 12"/>
            <p:cNvSpPr txBox="1">
              <a:spLocks noChangeArrowheads="1"/>
            </p:cNvSpPr>
            <p:nvPr/>
          </p:nvSpPr>
          <p:spPr bwMode="auto">
            <a:xfrm>
              <a:off x="512599" y="2374075"/>
              <a:ext cx="1886709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ru-RU" altLang="ru-RU" sz="1600" b="0" dirty="0">
                  <a:latin typeface="Segoe UI" panose="020B0502040204020203" pitchFamily="34" charset="0"/>
                  <a:cs typeface="Segoe UI" panose="020B0502040204020203" pitchFamily="34" charset="0"/>
                </a:rPr>
                <a:t>профес-сиональное</a:t>
              </a:r>
            </a:p>
            <a:p>
              <a:pPr algn="ctr" eaLnBrk="1" hangingPunct="1"/>
              <a:r>
                <a:rPr lang="ru-RU" altLang="ru-RU" sz="1600" b="0" dirty="0">
                  <a:latin typeface="Segoe UI" panose="020B0502040204020203" pitchFamily="34" charset="0"/>
                  <a:cs typeface="Segoe UI" panose="020B0502040204020203" pitchFamily="34" charset="0"/>
                </a:rPr>
                <a:t>использование</a:t>
              </a:r>
            </a:p>
          </p:txBody>
        </p:sp>
      </p:grpSp>
      <p:grpSp>
        <p:nvGrpSpPr>
          <p:cNvPr id="18" name="Группа 17"/>
          <p:cNvGrpSpPr/>
          <p:nvPr/>
        </p:nvGrpSpPr>
        <p:grpSpPr>
          <a:xfrm>
            <a:off x="2540999" y="2243073"/>
            <a:ext cx="1886724" cy="1113086"/>
            <a:chOff x="2540999" y="2243073"/>
            <a:chExt cx="1886724" cy="1113086"/>
          </a:xfrm>
        </p:grpSpPr>
        <p:sp>
          <p:nvSpPr>
            <p:cNvPr id="67" name="Блок-схема: альтернативный процесс 66"/>
            <p:cNvSpPr/>
            <p:nvPr/>
          </p:nvSpPr>
          <p:spPr bwMode="auto">
            <a:xfrm>
              <a:off x="2540999" y="2243073"/>
              <a:ext cx="1886724" cy="1113086"/>
            </a:xfrm>
            <a:prstGeom prst="flowChartAlternateProcess">
              <a:avLst/>
            </a:prstGeom>
            <a:solidFill>
              <a:schemeClr val="bg1"/>
            </a:solidFill>
            <a:ln w="19050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14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70" name="TextBox 14"/>
            <p:cNvSpPr txBox="1">
              <a:spLocks noChangeArrowheads="1"/>
            </p:cNvSpPr>
            <p:nvPr/>
          </p:nvSpPr>
          <p:spPr bwMode="auto">
            <a:xfrm>
              <a:off x="2543858" y="2483123"/>
              <a:ext cx="1875449" cy="5847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ru-RU" altLang="ru-RU" sz="1600" b="0" dirty="0">
                  <a:latin typeface="Segoe UI" panose="020B0502040204020203" pitchFamily="34" charset="0"/>
                  <a:cs typeface="Segoe UI" panose="020B0502040204020203" pitchFamily="34" charset="0"/>
                </a:rPr>
                <a:t>личное использование</a:t>
              </a:r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502952" y="896535"/>
            <a:ext cx="3929032" cy="917962"/>
            <a:chOff x="502952" y="896535"/>
            <a:chExt cx="3929032" cy="917962"/>
          </a:xfrm>
        </p:grpSpPr>
        <p:sp>
          <p:nvSpPr>
            <p:cNvPr id="71" name="Блок-схема: альтернативный процесс 70"/>
            <p:cNvSpPr/>
            <p:nvPr/>
          </p:nvSpPr>
          <p:spPr bwMode="auto">
            <a:xfrm>
              <a:off x="502952" y="896535"/>
              <a:ext cx="3929032" cy="917962"/>
            </a:xfrm>
            <a:prstGeom prst="flowChartAlternateProcess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9050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14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72" name="TextBox 6"/>
            <p:cNvSpPr txBox="1">
              <a:spLocks noChangeArrowheads="1"/>
            </p:cNvSpPr>
            <p:nvPr/>
          </p:nvSpPr>
          <p:spPr bwMode="auto">
            <a:xfrm>
              <a:off x="516412" y="999473"/>
              <a:ext cx="3913184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ru-RU" altLang="ru-RU" b="0" dirty="0">
                  <a:latin typeface="Segoe UI Semibold" panose="020B0702040204020203" pitchFamily="34" charset="0"/>
                  <a:cs typeface="Segoe UI Semibold" panose="020B0702040204020203" pitchFamily="34" charset="0"/>
                </a:rPr>
                <a:t>ПО</a:t>
              </a:r>
              <a:r>
                <a:rPr lang="en-US" altLang="ru-RU" b="0" dirty="0">
                  <a:latin typeface="Segoe UI Semibold" panose="020B0702040204020203" pitchFamily="34" charset="0"/>
                  <a:cs typeface="Segoe UI Semibold" panose="020B0702040204020203" pitchFamily="34" charset="0"/>
                </a:rPr>
                <a:t> </a:t>
              </a:r>
              <a:r>
                <a:rPr lang="ru-RU" altLang="ru-RU" b="0" dirty="0">
                  <a:latin typeface="Segoe UI Semibold" panose="020B0702040204020203" pitchFamily="34" charset="0"/>
                  <a:cs typeface="Segoe UI Semibold" panose="020B0702040204020203" pitchFamily="34" charset="0"/>
                </a:rPr>
                <a:t> ТИПУ  </a:t>
              </a:r>
              <a:br>
                <a:rPr lang="ru-RU" altLang="ru-RU" b="0" dirty="0">
                  <a:latin typeface="Segoe UI Semibold" panose="020B0702040204020203" pitchFamily="34" charset="0"/>
                  <a:cs typeface="Segoe UI Semibold" panose="020B0702040204020203" pitchFamily="34" charset="0"/>
                </a:rPr>
              </a:br>
              <a:r>
                <a:rPr lang="ru-RU" altLang="ru-RU" b="0" dirty="0">
                  <a:latin typeface="Segoe UI Semibold" panose="020B0702040204020203" pitchFamily="34" charset="0"/>
                  <a:cs typeface="Segoe UI Semibold" panose="020B0702040204020203" pitchFamily="34" charset="0"/>
                </a:rPr>
                <a:t>ИСПОЛЬЗОВАНИЯ</a:t>
              </a:r>
            </a:p>
          </p:txBody>
        </p:sp>
      </p:grpSp>
      <p:sp>
        <p:nvSpPr>
          <p:cNvPr id="57" name="Стрелка вниз 56"/>
          <p:cNvSpPr/>
          <p:nvPr/>
        </p:nvSpPr>
        <p:spPr bwMode="auto">
          <a:xfrm>
            <a:off x="5310746" y="4659656"/>
            <a:ext cx="510560" cy="611772"/>
          </a:xfrm>
          <a:prstGeom prst="downArrow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14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8" name="Стрелка вниз 57"/>
          <p:cNvSpPr/>
          <p:nvPr/>
        </p:nvSpPr>
        <p:spPr bwMode="auto">
          <a:xfrm>
            <a:off x="7346508" y="4646458"/>
            <a:ext cx="510560" cy="611772"/>
          </a:xfrm>
          <a:prstGeom prst="downArrow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14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4" name="Стрелка вниз 13"/>
          <p:cNvSpPr/>
          <p:nvPr/>
        </p:nvSpPr>
        <p:spPr bwMode="auto">
          <a:xfrm>
            <a:off x="1196420" y="4664531"/>
            <a:ext cx="510560" cy="611772"/>
          </a:xfrm>
          <a:prstGeom prst="downArrow">
            <a:avLst/>
          </a:prstGeom>
          <a:solidFill>
            <a:srgbClr val="FFCCCC"/>
          </a:solidFill>
          <a:ln w="19050">
            <a:solidFill>
              <a:srgbClr val="D7181E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4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0" name="Стрелка вниз 49"/>
          <p:cNvSpPr/>
          <p:nvPr/>
        </p:nvSpPr>
        <p:spPr bwMode="auto">
          <a:xfrm>
            <a:off x="3232182" y="4651333"/>
            <a:ext cx="510560" cy="611772"/>
          </a:xfrm>
          <a:prstGeom prst="downArrow">
            <a:avLst/>
          </a:prstGeom>
          <a:solidFill>
            <a:srgbClr val="FFCCCC"/>
          </a:solidFill>
          <a:ln w="19050">
            <a:solidFill>
              <a:srgbClr val="D7181E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4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9" name="Стрелка вниз 78"/>
          <p:cNvSpPr/>
          <p:nvPr/>
        </p:nvSpPr>
        <p:spPr bwMode="auto">
          <a:xfrm>
            <a:off x="5319162" y="1744351"/>
            <a:ext cx="510560" cy="611772"/>
          </a:xfrm>
          <a:prstGeom prst="downArrow">
            <a:avLst/>
          </a:prstGeom>
          <a:solidFill>
            <a:srgbClr val="FFFF99"/>
          </a:solidFill>
          <a:ln w="1905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14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0" name="Стрелка вниз 79"/>
          <p:cNvSpPr/>
          <p:nvPr/>
        </p:nvSpPr>
        <p:spPr bwMode="auto">
          <a:xfrm>
            <a:off x="7354924" y="1731153"/>
            <a:ext cx="510560" cy="611772"/>
          </a:xfrm>
          <a:prstGeom prst="downArrow">
            <a:avLst/>
          </a:prstGeom>
          <a:solidFill>
            <a:srgbClr val="FFFF99"/>
          </a:solidFill>
          <a:ln w="1905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14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3" name="Стрелка вниз 72"/>
          <p:cNvSpPr/>
          <p:nvPr/>
        </p:nvSpPr>
        <p:spPr bwMode="auto">
          <a:xfrm>
            <a:off x="1204836" y="1749226"/>
            <a:ext cx="510560" cy="611772"/>
          </a:xfrm>
          <a:prstGeom prst="downArrow">
            <a:avLst/>
          </a:prstGeom>
          <a:solidFill>
            <a:schemeClr val="accent1">
              <a:lumMod val="40000"/>
              <a:lumOff val="60000"/>
            </a:schemeClr>
          </a:solidFill>
          <a:ln w="1905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14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4" name="Стрелка вниз 73"/>
          <p:cNvSpPr/>
          <p:nvPr/>
        </p:nvSpPr>
        <p:spPr bwMode="auto">
          <a:xfrm>
            <a:off x="3240598" y="1736028"/>
            <a:ext cx="510560" cy="611772"/>
          </a:xfrm>
          <a:prstGeom prst="downArrow">
            <a:avLst/>
          </a:prstGeom>
          <a:solidFill>
            <a:schemeClr val="accent1">
              <a:lumMod val="40000"/>
              <a:lumOff val="60000"/>
            </a:schemeClr>
          </a:solidFill>
          <a:ln w="1905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14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0662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0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7000"/>
                            </p:stCondLst>
                            <p:childTnLst>
                              <p:par>
                                <p:cTn id="3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8000"/>
                            </p:stCondLst>
                            <p:childTnLst>
                              <p:par>
                                <p:cTn id="3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9000"/>
                            </p:stCondLst>
                            <p:childTnLst>
                              <p:par>
                                <p:cTn id="4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0"/>
                            </p:stCondLst>
                            <p:childTnLst>
                              <p:par>
                                <p:cTn id="5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1000"/>
                            </p:stCondLst>
                            <p:childTnLst>
                              <p:par>
                                <p:cTn id="6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2000"/>
                            </p:stCondLst>
                            <p:childTnLst>
                              <p:par>
                                <p:cTn id="6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3000"/>
                            </p:stCondLst>
                            <p:childTnLst>
                              <p:par>
                                <p:cTn id="7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57" grpId="0" animBg="1"/>
      <p:bldP spid="58" grpId="0" animBg="1"/>
      <p:bldP spid="14" grpId="0" animBg="1"/>
      <p:bldP spid="50" grpId="0" animBg="1"/>
      <p:bldP spid="79" grpId="0" animBg="1"/>
      <p:bldP spid="80" grpId="0" animBg="1"/>
      <p:bldP spid="73" grpId="0" animBg="1"/>
      <p:bldP spid="74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8784</TotalTime>
  <Words>352</Words>
  <Application>Microsoft Office PowerPoint</Application>
  <PresentationFormat>Экран (4:3)</PresentationFormat>
  <Paragraphs>57</Paragraphs>
  <Slides>12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Arial</vt:lpstr>
      <vt:lpstr>Calibri</vt:lpstr>
      <vt:lpstr>Calibri Light</vt:lpstr>
      <vt:lpstr>Segoe UI</vt:lpstr>
      <vt:lpstr>Segoe UI Semibold</vt:lpstr>
      <vt:lpstr>Wingdings</vt:lpstr>
      <vt:lpstr>Тема Office</vt:lpstr>
      <vt:lpstr>ПРАВИЛА  ДОРОЖНОГО ДВИЖЕНИЯ ДЛЯ ПЕШЕХОДОВ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ВЕЛОСИПЕД</dc:title>
  <dc:creator>Andrew Efimovsky</dc:creator>
  <cp:lastModifiedBy>User</cp:lastModifiedBy>
  <cp:revision>296</cp:revision>
  <dcterms:created xsi:type="dcterms:W3CDTF">2019-08-19T07:52:16Z</dcterms:created>
  <dcterms:modified xsi:type="dcterms:W3CDTF">2019-10-03T12:13:01Z</dcterms:modified>
</cp:coreProperties>
</file>